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1473757586" r:id="rId2"/>
    <p:sldId id="256" r:id="rId3"/>
    <p:sldId id="1473757589" r:id="rId4"/>
    <p:sldId id="1473757590" r:id="rId5"/>
    <p:sldId id="1473757587" r:id="rId6"/>
    <p:sldId id="1473757588" r:id="rId7"/>
    <p:sldId id="1473757591" r:id="rId8"/>
    <p:sldId id="1473757592" r:id="rId9"/>
    <p:sldId id="1473757593" r:id="rId10"/>
    <p:sldId id="147375759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7CD244-2D9E-68D6-01F0-DDDF74279D90}" name="Antoine NICOL" initials="AN" userId="S::a.nicol@broceliande-vacances.com::00c4a013-c516-4841-9aec-171e5e31d3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A9C2"/>
    <a:srgbClr val="A3C515"/>
    <a:srgbClr val="640032"/>
    <a:srgbClr val="C99D21"/>
    <a:srgbClr val="B903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5033" autoAdjust="0"/>
  </p:normalViewPr>
  <p:slideViewPr>
    <p:cSldViewPr snapToGrid="0">
      <p:cViewPr varScale="1">
        <p:scale>
          <a:sx n="95" d="100"/>
          <a:sy n="95" d="100"/>
        </p:scale>
        <p:origin x="840" y="78"/>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7EE40-73D8-40F2-9782-5009E5C90FE8}" type="datetimeFigureOut">
              <a:rPr lang="fr-FR" smtClean="0"/>
              <a:t>14/12/2023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86455-6414-43A0-ACF2-610D5608E6FB}" type="slidenum">
              <a:rPr lang="fr-FR" smtClean="0"/>
              <a:t>‹N°›</a:t>
            </a:fld>
            <a:endParaRPr lang="fr-FR"/>
          </a:p>
        </p:txBody>
      </p:sp>
    </p:spTree>
    <p:extLst>
      <p:ext uri="{BB962C8B-B14F-4D97-AF65-F5344CB8AC3E}">
        <p14:creationId xmlns:p14="http://schemas.microsoft.com/office/powerpoint/2010/main" val="251046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66B8CB9-A229-4E70-BDC2-52621B4D3C25}" type="datetimeFigureOut">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202117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66B8CB9-A229-4E70-BDC2-52621B4D3C25}" type="datetimeFigureOut">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381644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66B8CB9-A229-4E70-BDC2-52621B4D3C25}" type="datetimeFigureOut">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362149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66B8CB9-A229-4E70-BDC2-52621B4D3C25}" type="datetimeFigureOut">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142180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66B8CB9-A229-4E70-BDC2-52621B4D3C25}" type="datetimeFigureOut">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362858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66B8CB9-A229-4E70-BDC2-52621B4D3C25}" type="datetimeFigureOut">
              <a:rPr lang="fr-FR" smtClean="0"/>
              <a:t>14/12/2023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140102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66B8CB9-A229-4E70-BDC2-52621B4D3C25}" type="datetimeFigureOut">
              <a:rPr lang="fr-FR" smtClean="0"/>
              <a:t>14/12/2023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237971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66B8CB9-A229-4E70-BDC2-52621B4D3C25}" type="datetimeFigureOut">
              <a:rPr lang="fr-FR" smtClean="0"/>
              <a:t>14/12/2023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154509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B8CB9-A229-4E70-BDC2-52621B4D3C25}" type="datetimeFigureOut">
              <a:rPr lang="fr-FR" smtClean="0"/>
              <a:t>14/12/2023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346663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66B8CB9-A229-4E70-BDC2-52621B4D3C25}" type="datetimeFigureOut">
              <a:rPr lang="fr-FR" smtClean="0"/>
              <a:t>14/12/2023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249532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66B8CB9-A229-4E70-BDC2-52621B4D3C25}" type="datetimeFigureOut">
              <a:rPr lang="fr-FR" smtClean="0"/>
              <a:t>14/12/2023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2583C6-AA3F-43FE-A1F2-31133DCAD0AA}" type="slidenum">
              <a:rPr lang="fr-FR" smtClean="0"/>
              <a:t>‹N°›</a:t>
            </a:fld>
            <a:endParaRPr lang="fr-FR"/>
          </a:p>
        </p:txBody>
      </p:sp>
    </p:spTree>
    <p:extLst>
      <p:ext uri="{BB962C8B-B14F-4D97-AF65-F5344CB8AC3E}">
        <p14:creationId xmlns:p14="http://schemas.microsoft.com/office/powerpoint/2010/main" val="343817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B8CB9-A229-4E70-BDC2-52621B4D3C25}" type="datetimeFigureOut">
              <a:rPr lang="fr-FR" smtClean="0"/>
              <a:t>14/12/2023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583C6-AA3F-43FE-A1F2-31133DCAD0AA}" type="slidenum">
              <a:rPr lang="fr-FR" smtClean="0"/>
              <a:t>‹N°›</a:t>
            </a:fld>
            <a:endParaRPr lang="fr-FR"/>
          </a:p>
        </p:txBody>
      </p:sp>
    </p:spTree>
    <p:extLst>
      <p:ext uri="{BB962C8B-B14F-4D97-AF65-F5344CB8AC3E}">
        <p14:creationId xmlns:p14="http://schemas.microsoft.com/office/powerpoint/2010/main" val="3770510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23" Type="http://schemas.openxmlformats.org/officeDocument/2006/relationships/image" Target="../media/image22.jp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8B42A54A-EB9B-3E53-2C8E-B4F9C55947C1}"/>
              </a:ext>
            </a:extLst>
          </p:cNvPr>
          <p:cNvGrpSpPr/>
          <p:nvPr/>
        </p:nvGrpSpPr>
        <p:grpSpPr>
          <a:xfrm>
            <a:off x="127601" y="201541"/>
            <a:ext cx="8912995" cy="6454918"/>
            <a:chOff x="25619" y="144885"/>
            <a:chExt cx="8912995" cy="6454918"/>
          </a:xfrm>
        </p:grpSpPr>
        <p:sp>
          <p:nvSpPr>
            <p:cNvPr id="5" name="Forme libre 22">
              <a:extLst>
                <a:ext uri="{FF2B5EF4-FFF2-40B4-BE49-F238E27FC236}">
                  <a16:creationId xmlns:a16="http://schemas.microsoft.com/office/drawing/2014/main" id="{ED514E68-A227-2C38-FC42-8902437F431C}"/>
                </a:ext>
              </a:extLst>
            </p:cNvPr>
            <p:cNvSpPr/>
            <p:nvPr/>
          </p:nvSpPr>
          <p:spPr>
            <a:xfrm>
              <a:off x="4607185" y="929898"/>
              <a:ext cx="1125844" cy="2557221"/>
            </a:xfrm>
            <a:custGeom>
              <a:avLst/>
              <a:gdLst>
                <a:gd name="connsiteX0" fmla="*/ 972205 w 1125844"/>
                <a:gd name="connsiteY0" fmla="*/ 2557221 h 2557221"/>
                <a:gd name="connsiteX1" fmla="*/ 1049696 w 1125844"/>
                <a:gd name="connsiteY1" fmla="*/ 1720312 h 2557221"/>
                <a:gd name="connsiteX2" fmla="*/ 26808 w 1125844"/>
                <a:gd name="connsiteY2" fmla="*/ 728421 h 2557221"/>
                <a:gd name="connsiteX3" fmla="*/ 398768 w 1125844"/>
                <a:gd name="connsiteY3" fmla="*/ 0 h 2557221"/>
              </a:gdLst>
              <a:ahLst/>
              <a:cxnLst>
                <a:cxn ang="0">
                  <a:pos x="connsiteX0" y="connsiteY0"/>
                </a:cxn>
                <a:cxn ang="0">
                  <a:pos x="connsiteX1" y="connsiteY1"/>
                </a:cxn>
                <a:cxn ang="0">
                  <a:pos x="connsiteX2" y="connsiteY2"/>
                </a:cxn>
                <a:cxn ang="0">
                  <a:pos x="connsiteX3" y="connsiteY3"/>
                </a:cxn>
              </a:cxnLst>
              <a:rect l="l" t="t" r="r" b="b"/>
              <a:pathLst>
                <a:path w="1125844" h="2557221">
                  <a:moveTo>
                    <a:pt x="972205" y="2557221"/>
                  </a:moveTo>
                  <a:cubicBezTo>
                    <a:pt x="1089733" y="2291166"/>
                    <a:pt x="1207262" y="2025112"/>
                    <a:pt x="1049696" y="1720312"/>
                  </a:cubicBezTo>
                  <a:cubicBezTo>
                    <a:pt x="892130" y="1415512"/>
                    <a:pt x="135296" y="1015140"/>
                    <a:pt x="26808" y="728421"/>
                  </a:cubicBezTo>
                  <a:cubicBezTo>
                    <a:pt x="-81680" y="441702"/>
                    <a:pt x="158544" y="220851"/>
                    <a:pt x="398768" y="0"/>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orme libre 30">
              <a:extLst>
                <a:ext uri="{FF2B5EF4-FFF2-40B4-BE49-F238E27FC236}">
                  <a16:creationId xmlns:a16="http://schemas.microsoft.com/office/drawing/2014/main" id="{A56E7D07-11B8-8C63-85D6-4CCADD32DA45}"/>
                </a:ext>
              </a:extLst>
            </p:cNvPr>
            <p:cNvSpPr/>
            <p:nvPr/>
          </p:nvSpPr>
          <p:spPr>
            <a:xfrm>
              <a:off x="5393410" y="2026670"/>
              <a:ext cx="2293749" cy="360069"/>
            </a:xfrm>
            <a:custGeom>
              <a:avLst/>
              <a:gdLst>
                <a:gd name="connsiteX0" fmla="*/ 0 w 2293749"/>
                <a:gd name="connsiteY0" fmla="*/ 360069 h 360069"/>
                <a:gd name="connsiteX1" fmla="*/ 666427 w 2293749"/>
                <a:gd name="connsiteY1" fmla="*/ 3608 h 360069"/>
                <a:gd name="connsiteX2" fmla="*/ 1224366 w 2293749"/>
                <a:gd name="connsiteY2" fmla="*/ 174089 h 360069"/>
                <a:gd name="connsiteX3" fmla="*/ 2293749 w 2293749"/>
                <a:gd name="connsiteY3" fmla="*/ 143093 h 360069"/>
              </a:gdLst>
              <a:ahLst/>
              <a:cxnLst>
                <a:cxn ang="0">
                  <a:pos x="connsiteX0" y="connsiteY0"/>
                </a:cxn>
                <a:cxn ang="0">
                  <a:pos x="connsiteX1" y="connsiteY1"/>
                </a:cxn>
                <a:cxn ang="0">
                  <a:pos x="connsiteX2" y="connsiteY2"/>
                </a:cxn>
                <a:cxn ang="0">
                  <a:pos x="connsiteX3" y="connsiteY3"/>
                </a:cxn>
              </a:cxnLst>
              <a:rect l="l" t="t" r="r" b="b"/>
              <a:pathLst>
                <a:path w="2293749" h="360069">
                  <a:moveTo>
                    <a:pt x="0" y="360069"/>
                  </a:moveTo>
                  <a:cubicBezTo>
                    <a:pt x="231183" y="197337"/>
                    <a:pt x="462366" y="34605"/>
                    <a:pt x="666427" y="3608"/>
                  </a:cubicBezTo>
                  <a:cubicBezTo>
                    <a:pt x="870488" y="-27389"/>
                    <a:pt x="953146" y="150841"/>
                    <a:pt x="1224366" y="174089"/>
                  </a:cubicBezTo>
                  <a:cubicBezTo>
                    <a:pt x="1495586" y="197336"/>
                    <a:pt x="1894667" y="170214"/>
                    <a:pt x="2293749" y="143093"/>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orme libre 33">
              <a:extLst>
                <a:ext uri="{FF2B5EF4-FFF2-40B4-BE49-F238E27FC236}">
                  <a16:creationId xmlns:a16="http://schemas.microsoft.com/office/drawing/2014/main" id="{85FAFA3E-BFFB-22F7-1667-72134A16A46D}"/>
                </a:ext>
              </a:extLst>
            </p:cNvPr>
            <p:cNvSpPr/>
            <p:nvPr/>
          </p:nvSpPr>
          <p:spPr>
            <a:xfrm>
              <a:off x="5579390" y="3385307"/>
              <a:ext cx="3037668" cy="691097"/>
            </a:xfrm>
            <a:custGeom>
              <a:avLst/>
              <a:gdLst>
                <a:gd name="connsiteX0" fmla="*/ 0 w 3037668"/>
                <a:gd name="connsiteY0" fmla="*/ 86313 h 691097"/>
                <a:gd name="connsiteX1" fmla="*/ 821410 w 3037668"/>
                <a:gd name="connsiteY1" fmla="*/ 101812 h 691097"/>
                <a:gd name="connsiteX2" fmla="*/ 1627322 w 3037668"/>
                <a:gd name="connsiteY2" fmla="*/ 690747 h 691097"/>
                <a:gd name="connsiteX3" fmla="*/ 2681207 w 3037668"/>
                <a:gd name="connsiteY3" fmla="*/ 8822 h 691097"/>
                <a:gd name="connsiteX4" fmla="*/ 3037668 w 3037668"/>
                <a:gd name="connsiteY4" fmla="*/ 365283 h 691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668" h="691097">
                  <a:moveTo>
                    <a:pt x="0" y="86313"/>
                  </a:moveTo>
                  <a:cubicBezTo>
                    <a:pt x="275095" y="43693"/>
                    <a:pt x="550190" y="1073"/>
                    <a:pt x="821410" y="101812"/>
                  </a:cubicBezTo>
                  <a:cubicBezTo>
                    <a:pt x="1092630" y="202551"/>
                    <a:pt x="1317356" y="706245"/>
                    <a:pt x="1627322" y="690747"/>
                  </a:cubicBezTo>
                  <a:cubicBezTo>
                    <a:pt x="1937288" y="675249"/>
                    <a:pt x="2446149" y="63066"/>
                    <a:pt x="2681207" y="8822"/>
                  </a:cubicBezTo>
                  <a:cubicBezTo>
                    <a:pt x="2916265" y="-45422"/>
                    <a:pt x="2976966" y="159930"/>
                    <a:pt x="3037668" y="365283"/>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orme libre 34">
              <a:extLst>
                <a:ext uri="{FF2B5EF4-FFF2-40B4-BE49-F238E27FC236}">
                  <a16:creationId xmlns:a16="http://schemas.microsoft.com/office/drawing/2014/main" id="{3E0875EC-BE54-08C2-7D7B-CEABE5BC067E}"/>
                </a:ext>
              </a:extLst>
            </p:cNvPr>
            <p:cNvSpPr/>
            <p:nvPr/>
          </p:nvSpPr>
          <p:spPr>
            <a:xfrm>
              <a:off x="2371241" y="2464231"/>
              <a:ext cx="3208149" cy="1269907"/>
            </a:xfrm>
            <a:custGeom>
              <a:avLst/>
              <a:gdLst>
                <a:gd name="connsiteX0" fmla="*/ 3208149 w 3208149"/>
                <a:gd name="connsiteY0" fmla="*/ 1022888 h 1269907"/>
                <a:gd name="connsiteX1" fmla="*/ 2805193 w 3208149"/>
                <a:gd name="connsiteY1" fmla="*/ 1255362 h 1269907"/>
                <a:gd name="connsiteX2" fmla="*/ 2107769 w 3208149"/>
                <a:gd name="connsiteY2" fmla="*/ 650928 h 1269907"/>
                <a:gd name="connsiteX3" fmla="*/ 1379349 w 3208149"/>
                <a:gd name="connsiteY3" fmla="*/ 495945 h 1269907"/>
                <a:gd name="connsiteX4" fmla="*/ 945396 w 3208149"/>
                <a:gd name="connsiteY4" fmla="*/ 1193369 h 1269907"/>
                <a:gd name="connsiteX5" fmla="*/ 0 w 3208149"/>
                <a:gd name="connsiteY5" fmla="*/ 0 h 126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8149" h="1269907">
                  <a:moveTo>
                    <a:pt x="3208149" y="1022888"/>
                  </a:moveTo>
                  <a:cubicBezTo>
                    <a:pt x="3098369" y="1170121"/>
                    <a:pt x="2988590" y="1317355"/>
                    <a:pt x="2805193" y="1255362"/>
                  </a:cubicBezTo>
                  <a:cubicBezTo>
                    <a:pt x="2621796" y="1193369"/>
                    <a:pt x="2345410" y="777497"/>
                    <a:pt x="2107769" y="650928"/>
                  </a:cubicBezTo>
                  <a:cubicBezTo>
                    <a:pt x="1870128" y="524358"/>
                    <a:pt x="1573078" y="405538"/>
                    <a:pt x="1379349" y="495945"/>
                  </a:cubicBezTo>
                  <a:cubicBezTo>
                    <a:pt x="1185620" y="586352"/>
                    <a:pt x="1175287" y="1276026"/>
                    <a:pt x="945396" y="1193369"/>
                  </a:cubicBezTo>
                  <a:cubicBezTo>
                    <a:pt x="715505" y="1110712"/>
                    <a:pt x="357752" y="555356"/>
                    <a:pt x="0" y="0"/>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35">
              <a:extLst>
                <a:ext uri="{FF2B5EF4-FFF2-40B4-BE49-F238E27FC236}">
                  <a16:creationId xmlns:a16="http://schemas.microsoft.com/office/drawing/2014/main" id="{ADD2787D-AD7B-9B27-F93A-7B529B20A578}"/>
                </a:ext>
              </a:extLst>
            </p:cNvPr>
            <p:cNvSpPr/>
            <p:nvPr/>
          </p:nvSpPr>
          <p:spPr>
            <a:xfrm>
              <a:off x="5098666" y="3471620"/>
              <a:ext cx="1317632" cy="2581912"/>
            </a:xfrm>
            <a:custGeom>
              <a:avLst/>
              <a:gdLst>
                <a:gd name="connsiteX0" fmla="*/ 496222 w 1317632"/>
                <a:gd name="connsiteY0" fmla="*/ 0 h 2581912"/>
                <a:gd name="connsiteX1" fmla="*/ 899178 w 1317632"/>
                <a:gd name="connsiteY1" fmla="*/ 759417 h 2581912"/>
                <a:gd name="connsiteX2" fmla="*/ 62270 w 1317632"/>
                <a:gd name="connsiteY2" fmla="*/ 1425844 h 2581912"/>
                <a:gd name="connsiteX3" fmla="*/ 201754 w 1317632"/>
                <a:gd name="connsiteY3" fmla="*/ 2433234 h 2581912"/>
                <a:gd name="connsiteX4" fmla="*/ 1317632 w 1317632"/>
                <a:gd name="connsiteY4" fmla="*/ 2557221 h 2581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32" h="2581912">
                  <a:moveTo>
                    <a:pt x="496222" y="0"/>
                  </a:moveTo>
                  <a:cubicBezTo>
                    <a:pt x="733862" y="260888"/>
                    <a:pt x="971503" y="521776"/>
                    <a:pt x="899178" y="759417"/>
                  </a:cubicBezTo>
                  <a:cubicBezTo>
                    <a:pt x="826853" y="997058"/>
                    <a:pt x="178507" y="1146875"/>
                    <a:pt x="62270" y="1425844"/>
                  </a:cubicBezTo>
                  <a:cubicBezTo>
                    <a:pt x="-53967" y="1704813"/>
                    <a:pt x="-7473" y="2244671"/>
                    <a:pt x="201754" y="2433234"/>
                  </a:cubicBezTo>
                  <a:cubicBezTo>
                    <a:pt x="410981" y="2621797"/>
                    <a:pt x="864306" y="2589509"/>
                    <a:pt x="1317632" y="2557221"/>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39">
              <a:extLst>
                <a:ext uri="{FF2B5EF4-FFF2-40B4-BE49-F238E27FC236}">
                  <a16:creationId xmlns:a16="http://schemas.microsoft.com/office/drawing/2014/main" id="{AE061142-9408-236D-102D-26E9DEE09E33}"/>
                </a:ext>
              </a:extLst>
            </p:cNvPr>
            <p:cNvSpPr/>
            <p:nvPr/>
          </p:nvSpPr>
          <p:spPr>
            <a:xfrm>
              <a:off x="6431797" y="4804474"/>
              <a:ext cx="1301857" cy="1224366"/>
            </a:xfrm>
            <a:custGeom>
              <a:avLst/>
              <a:gdLst>
                <a:gd name="connsiteX0" fmla="*/ 0 w 1301857"/>
                <a:gd name="connsiteY0" fmla="*/ 1224366 h 1224366"/>
                <a:gd name="connsiteX1" fmla="*/ 418454 w 1301857"/>
                <a:gd name="connsiteY1" fmla="*/ 604434 h 1224366"/>
                <a:gd name="connsiteX2" fmla="*/ 1022888 w 1301857"/>
                <a:gd name="connsiteY2" fmla="*/ 542441 h 1224366"/>
                <a:gd name="connsiteX3" fmla="*/ 1301857 w 1301857"/>
                <a:gd name="connsiteY3" fmla="*/ 0 h 1224366"/>
              </a:gdLst>
              <a:ahLst/>
              <a:cxnLst>
                <a:cxn ang="0">
                  <a:pos x="connsiteX0" y="connsiteY0"/>
                </a:cxn>
                <a:cxn ang="0">
                  <a:pos x="connsiteX1" y="connsiteY1"/>
                </a:cxn>
                <a:cxn ang="0">
                  <a:pos x="connsiteX2" y="connsiteY2"/>
                </a:cxn>
                <a:cxn ang="0">
                  <a:pos x="connsiteX3" y="connsiteY3"/>
                </a:cxn>
              </a:cxnLst>
              <a:rect l="l" t="t" r="r" b="b"/>
              <a:pathLst>
                <a:path w="1301857" h="1224366">
                  <a:moveTo>
                    <a:pt x="0" y="1224366"/>
                  </a:moveTo>
                  <a:cubicBezTo>
                    <a:pt x="123986" y="971227"/>
                    <a:pt x="247973" y="718088"/>
                    <a:pt x="418454" y="604434"/>
                  </a:cubicBezTo>
                  <a:cubicBezTo>
                    <a:pt x="588935" y="490780"/>
                    <a:pt x="875654" y="643180"/>
                    <a:pt x="1022888" y="542441"/>
                  </a:cubicBezTo>
                  <a:cubicBezTo>
                    <a:pt x="1170122" y="441702"/>
                    <a:pt x="1235989" y="220851"/>
                    <a:pt x="1301857" y="0"/>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orme libre 41">
              <a:extLst>
                <a:ext uri="{FF2B5EF4-FFF2-40B4-BE49-F238E27FC236}">
                  <a16:creationId xmlns:a16="http://schemas.microsoft.com/office/drawing/2014/main" id="{6DE32348-DD76-09E4-A77F-682043FA2455}"/>
                </a:ext>
              </a:extLst>
            </p:cNvPr>
            <p:cNvSpPr/>
            <p:nvPr/>
          </p:nvSpPr>
          <p:spPr>
            <a:xfrm>
              <a:off x="4009613" y="3370965"/>
              <a:ext cx="1166821" cy="1557496"/>
            </a:xfrm>
            <a:custGeom>
              <a:avLst/>
              <a:gdLst>
                <a:gd name="connsiteX0" fmla="*/ 1166821 w 1166821"/>
                <a:gd name="connsiteY0" fmla="*/ 1557496 h 1557496"/>
                <a:gd name="connsiteX1" fmla="*/ 980841 w 1166821"/>
                <a:gd name="connsiteY1" fmla="*/ 1061550 h 1557496"/>
                <a:gd name="connsiteX2" fmla="*/ 159431 w 1166821"/>
                <a:gd name="connsiteY2" fmla="*/ 937564 h 1557496"/>
                <a:gd name="connsiteX3" fmla="*/ 66441 w 1166821"/>
                <a:gd name="connsiteY3" fmla="*/ 69659 h 1557496"/>
                <a:gd name="connsiteX4" fmla="*/ 918848 w 1166821"/>
                <a:gd name="connsiteY4" fmla="*/ 116154 h 155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21" h="1557496">
                  <a:moveTo>
                    <a:pt x="1166821" y="1557496"/>
                  </a:moveTo>
                  <a:cubicBezTo>
                    <a:pt x="1157780" y="1361184"/>
                    <a:pt x="1148739" y="1164872"/>
                    <a:pt x="980841" y="1061550"/>
                  </a:cubicBezTo>
                  <a:cubicBezTo>
                    <a:pt x="812943" y="958228"/>
                    <a:pt x="311831" y="1102879"/>
                    <a:pt x="159431" y="937564"/>
                  </a:cubicBezTo>
                  <a:cubicBezTo>
                    <a:pt x="7031" y="772249"/>
                    <a:pt x="-60128" y="206561"/>
                    <a:pt x="66441" y="69659"/>
                  </a:cubicBezTo>
                  <a:cubicBezTo>
                    <a:pt x="193010" y="-67243"/>
                    <a:pt x="555929" y="24455"/>
                    <a:pt x="918848" y="116154"/>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orme libre 43">
              <a:extLst>
                <a:ext uri="{FF2B5EF4-FFF2-40B4-BE49-F238E27FC236}">
                  <a16:creationId xmlns:a16="http://schemas.microsoft.com/office/drawing/2014/main" id="{1B1CEAF5-7773-ECC6-6E71-32426BFDA047}"/>
                </a:ext>
              </a:extLst>
            </p:cNvPr>
            <p:cNvSpPr/>
            <p:nvPr/>
          </p:nvSpPr>
          <p:spPr>
            <a:xfrm>
              <a:off x="3394129" y="604434"/>
              <a:ext cx="1239864" cy="1084881"/>
            </a:xfrm>
            <a:custGeom>
              <a:avLst/>
              <a:gdLst>
                <a:gd name="connsiteX0" fmla="*/ 1239864 w 1239864"/>
                <a:gd name="connsiteY0" fmla="*/ 1084881 h 1084881"/>
                <a:gd name="connsiteX1" fmla="*/ 960895 w 1239864"/>
                <a:gd name="connsiteY1" fmla="*/ 759417 h 1084881"/>
                <a:gd name="connsiteX2" fmla="*/ 449451 w 1239864"/>
                <a:gd name="connsiteY2" fmla="*/ 697424 h 1084881"/>
                <a:gd name="connsiteX3" fmla="*/ 743918 w 1239864"/>
                <a:gd name="connsiteY3" fmla="*/ 216976 h 1084881"/>
                <a:gd name="connsiteX4" fmla="*/ 0 w 1239864"/>
                <a:gd name="connsiteY4" fmla="*/ 0 h 108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64" h="1084881">
                  <a:moveTo>
                    <a:pt x="1239864" y="1084881"/>
                  </a:moveTo>
                  <a:cubicBezTo>
                    <a:pt x="1166247" y="954437"/>
                    <a:pt x="1092630" y="823993"/>
                    <a:pt x="960895" y="759417"/>
                  </a:cubicBezTo>
                  <a:cubicBezTo>
                    <a:pt x="829160" y="694841"/>
                    <a:pt x="485614" y="787831"/>
                    <a:pt x="449451" y="697424"/>
                  </a:cubicBezTo>
                  <a:cubicBezTo>
                    <a:pt x="413288" y="607017"/>
                    <a:pt x="818826" y="333213"/>
                    <a:pt x="743918" y="216976"/>
                  </a:cubicBezTo>
                  <a:cubicBezTo>
                    <a:pt x="669010" y="100739"/>
                    <a:pt x="334505" y="50369"/>
                    <a:pt x="0" y="0"/>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46">
              <a:extLst>
                <a:ext uri="{FF2B5EF4-FFF2-40B4-BE49-F238E27FC236}">
                  <a16:creationId xmlns:a16="http://schemas.microsoft.com/office/drawing/2014/main" id="{4874F5E1-BBBA-543F-86C4-76EBA49A2997}"/>
                </a:ext>
              </a:extLst>
            </p:cNvPr>
            <p:cNvSpPr/>
            <p:nvPr/>
          </p:nvSpPr>
          <p:spPr>
            <a:xfrm>
              <a:off x="3415362" y="4355024"/>
              <a:ext cx="846672" cy="1310399"/>
            </a:xfrm>
            <a:custGeom>
              <a:avLst/>
              <a:gdLst>
                <a:gd name="connsiteX0" fmla="*/ 846672 w 846672"/>
                <a:gd name="connsiteY0" fmla="*/ 0 h 1310399"/>
                <a:gd name="connsiteX1" fmla="*/ 614197 w 846672"/>
                <a:gd name="connsiteY1" fmla="*/ 387457 h 1310399"/>
                <a:gd name="connsiteX2" fmla="*/ 40760 w 846672"/>
                <a:gd name="connsiteY2" fmla="*/ 108488 h 1310399"/>
                <a:gd name="connsiteX3" fmla="*/ 102753 w 846672"/>
                <a:gd name="connsiteY3" fmla="*/ 1255362 h 1310399"/>
                <a:gd name="connsiteX4" fmla="*/ 552204 w 846672"/>
                <a:gd name="connsiteY4" fmla="*/ 1022888 h 1310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672" h="1310399">
                  <a:moveTo>
                    <a:pt x="846672" y="0"/>
                  </a:moveTo>
                  <a:cubicBezTo>
                    <a:pt x="797594" y="184688"/>
                    <a:pt x="748516" y="369376"/>
                    <a:pt x="614197" y="387457"/>
                  </a:cubicBezTo>
                  <a:cubicBezTo>
                    <a:pt x="479878" y="405538"/>
                    <a:pt x="126001" y="-36163"/>
                    <a:pt x="40760" y="108488"/>
                  </a:cubicBezTo>
                  <a:cubicBezTo>
                    <a:pt x="-44481" y="253139"/>
                    <a:pt x="17512" y="1102962"/>
                    <a:pt x="102753" y="1255362"/>
                  </a:cubicBezTo>
                  <a:cubicBezTo>
                    <a:pt x="187994" y="1407762"/>
                    <a:pt x="370099" y="1215325"/>
                    <a:pt x="552204" y="1022888"/>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Forme libre 47">
              <a:extLst>
                <a:ext uri="{FF2B5EF4-FFF2-40B4-BE49-F238E27FC236}">
                  <a16:creationId xmlns:a16="http://schemas.microsoft.com/office/drawing/2014/main" id="{269B74FE-574C-356C-DE32-62B71B68817E}"/>
                </a:ext>
              </a:extLst>
            </p:cNvPr>
            <p:cNvSpPr/>
            <p:nvPr/>
          </p:nvSpPr>
          <p:spPr>
            <a:xfrm>
              <a:off x="6213784" y="712922"/>
              <a:ext cx="475558" cy="1456840"/>
            </a:xfrm>
            <a:custGeom>
              <a:avLst/>
              <a:gdLst>
                <a:gd name="connsiteX0" fmla="*/ 280006 w 475558"/>
                <a:gd name="connsiteY0" fmla="*/ 1456840 h 1456840"/>
                <a:gd name="connsiteX1" fmla="*/ 465985 w 475558"/>
                <a:gd name="connsiteY1" fmla="*/ 1100379 h 1456840"/>
                <a:gd name="connsiteX2" fmla="*/ 16535 w 475558"/>
                <a:gd name="connsiteY2" fmla="*/ 821410 h 1456840"/>
                <a:gd name="connsiteX3" fmla="*/ 140521 w 475558"/>
                <a:gd name="connsiteY3" fmla="*/ 0 h 1456840"/>
              </a:gdLst>
              <a:ahLst/>
              <a:cxnLst>
                <a:cxn ang="0">
                  <a:pos x="connsiteX0" y="connsiteY0"/>
                </a:cxn>
                <a:cxn ang="0">
                  <a:pos x="connsiteX1" y="connsiteY1"/>
                </a:cxn>
                <a:cxn ang="0">
                  <a:pos x="connsiteX2" y="connsiteY2"/>
                </a:cxn>
                <a:cxn ang="0">
                  <a:pos x="connsiteX3" y="connsiteY3"/>
                </a:cxn>
              </a:cxnLst>
              <a:rect l="l" t="t" r="r" b="b"/>
              <a:pathLst>
                <a:path w="475558" h="1456840">
                  <a:moveTo>
                    <a:pt x="280006" y="1456840"/>
                  </a:moveTo>
                  <a:cubicBezTo>
                    <a:pt x="394951" y="1331562"/>
                    <a:pt x="509897" y="1206284"/>
                    <a:pt x="465985" y="1100379"/>
                  </a:cubicBezTo>
                  <a:cubicBezTo>
                    <a:pt x="422073" y="994474"/>
                    <a:pt x="70779" y="1004806"/>
                    <a:pt x="16535" y="821410"/>
                  </a:cubicBezTo>
                  <a:cubicBezTo>
                    <a:pt x="-37709" y="638013"/>
                    <a:pt x="51406" y="319006"/>
                    <a:pt x="140521" y="0"/>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134DFEE-A58E-CC64-434D-90A5981B6978}"/>
                </a:ext>
              </a:extLst>
            </p:cNvPr>
            <p:cNvSpPr txBox="1"/>
            <p:nvPr/>
          </p:nvSpPr>
          <p:spPr>
            <a:xfrm>
              <a:off x="25619" y="4150989"/>
              <a:ext cx="3056566" cy="1692771"/>
            </a:xfrm>
            <a:prstGeom prst="rect">
              <a:avLst/>
            </a:prstGeom>
            <a:noFill/>
            <a:ln>
              <a:gradFill flip="none" rotWithShape="1">
                <a:gsLst>
                  <a:gs pos="0">
                    <a:srgbClr val="A0C114"/>
                  </a:gs>
                  <a:gs pos="100000">
                    <a:srgbClr val="FFFFFF"/>
                  </a:gs>
                </a:gsLst>
                <a:path path="shape">
                  <a:fillToRect l="50000" t="50000" r="50000" b="50000"/>
                </a:path>
                <a:tileRect/>
              </a:gradFill>
            </a:ln>
          </p:spPr>
          <p:txBody>
            <a:bodyPr wrap="square" rtlCol="0">
              <a:spAutoFit/>
            </a:bodyPr>
            <a:lstStyle/>
            <a:p>
              <a:pPr algn="ctr"/>
              <a:r>
                <a:rPr lang="fr-FR" sz="2400" spc="100" dirty="0">
                  <a:solidFill>
                    <a:srgbClr val="0E7474"/>
                  </a:solidFill>
                  <a:latin typeface="Verdana"/>
                  <a:cs typeface="Verdana"/>
                </a:rPr>
                <a:t>LES UNIVERS IMAGINAIRES DE LA DESTINATION BROCELIANDE</a:t>
              </a:r>
              <a:endParaRPr lang="fr-FR" sz="2400" spc="100" dirty="0">
                <a:latin typeface="Verdana"/>
                <a:cs typeface="Verdana"/>
              </a:endParaRPr>
            </a:p>
            <a:p>
              <a:pPr algn="ctr"/>
              <a:endParaRPr lang="fr-FR" sz="800" spc="100" dirty="0">
                <a:solidFill>
                  <a:srgbClr val="0E7474"/>
                </a:solidFill>
                <a:latin typeface="Verdana"/>
                <a:cs typeface="Verdana"/>
              </a:endParaRPr>
            </a:p>
          </p:txBody>
        </p:sp>
        <p:sp>
          <p:nvSpPr>
            <p:cNvPr id="16" name="Coeur 36">
              <a:extLst>
                <a:ext uri="{FF2B5EF4-FFF2-40B4-BE49-F238E27FC236}">
                  <a16:creationId xmlns:a16="http://schemas.microsoft.com/office/drawing/2014/main" id="{D25F23DE-8557-9CB4-0E67-E17A42293BDC}"/>
                </a:ext>
              </a:extLst>
            </p:cNvPr>
            <p:cNvSpPr/>
            <p:nvPr/>
          </p:nvSpPr>
          <p:spPr>
            <a:xfrm>
              <a:off x="1688694" y="1390475"/>
              <a:ext cx="720000" cy="720000"/>
            </a:xfrm>
            <a:prstGeom prst="heart">
              <a:avLst/>
            </a:prstGeom>
            <a:blipFill>
              <a:blip r:embed="rId2" cstate="screen">
                <a:extLst>
                  <a:ext uri="{28A0092B-C50C-407E-A947-70E740481C1C}">
                    <a14:useLocalDpi xmlns:a14="http://schemas.microsoft.com/office/drawing/2010/main"/>
                  </a:ext>
                </a:extLst>
              </a:blip>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Coeur 37">
              <a:extLst>
                <a:ext uri="{FF2B5EF4-FFF2-40B4-BE49-F238E27FC236}">
                  <a16:creationId xmlns:a16="http://schemas.microsoft.com/office/drawing/2014/main" id="{F41BB962-B4D5-FE6B-88CA-91E470F3372A}"/>
                </a:ext>
              </a:extLst>
            </p:cNvPr>
            <p:cNvSpPr/>
            <p:nvPr/>
          </p:nvSpPr>
          <p:spPr>
            <a:xfrm rot="10800000">
              <a:off x="1684965" y="2230585"/>
              <a:ext cx="720000" cy="720000"/>
            </a:xfrm>
            <a:prstGeom prst="heart">
              <a:avLst/>
            </a:prstGeom>
            <a:blipFill>
              <a:blip r:embed="rId2" cstate="screen">
                <a:extLst>
                  <a:ext uri="{28A0092B-C50C-407E-A947-70E740481C1C}">
                    <a14:useLocalDpi xmlns:a14="http://schemas.microsoft.com/office/drawing/2010/main"/>
                  </a:ext>
                </a:extLst>
              </a:blip>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Coeur 44">
              <a:extLst>
                <a:ext uri="{FF2B5EF4-FFF2-40B4-BE49-F238E27FC236}">
                  <a16:creationId xmlns:a16="http://schemas.microsoft.com/office/drawing/2014/main" id="{7B14A49C-00C9-A8C7-3A83-63EB35FE9A80}"/>
                </a:ext>
              </a:extLst>
            </p:cNvPr>
            <p:cNvSpPr/>
            <p:nvPr/>
          </p:nvSpPr>
          <p:spPr>
            <a:xfrm rot="16200000">
              <a:off x="1265910" y="1800348"/>
              <a:ext cx="720000" cy="720000"/>
            </a:xfrm>
            <a:prstGeom prst="heart">
              <a:avLst/>
            </a:prstGeom>
            <a:blipFill>
              <a:blip r:embed="rId2" cstate="screen">
                <a:extLst>
                  <a:ext uri="{28A0092B-C50C-407E-A947-70E740481C1C}">
                    <a14:useLocalDpi xmlns:a14="http://schemas.microsoft.com/office/drawing/2010/main"/>
                  </a:ext>
                </a:extLst>
              </a:blip>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Coeur 45">
              <a:extLst>
                <a:ext uri="{FF2B5EF4-FFF2-40B4-BE49-F238E27FC236}">
                  <a16:creationId xmlns:a16="http://schemas.microsoft.com/office/drawing/2014/main" id="{30D3543A-A96D-68B6-D67D-BC403D50684A}"/>
                </a:ext>
              </a:extLst>
            </p:cNvPr>
            <p:cNvSpPr/>
            <p:nvPr/>
          </p:nvSpPr>
          <p:spPr>
            <a:xfrm rot="5400000">
              <a:off x="2125085" y="1802373"/>
              <a:ext cx="720000" cy="720000"/>
            </a:xfrm>
            <a:prstGeom prst="heart">
              <a:avLst/>
            </a:prstGeom>
            <a:blipFill>
              <a:blip r:embed="rId2" cstate="screen">
                <a:extLst>
                  <a:ext uri="{28A0092B-C50C-407E-A947-70E740481C1C}">
                    <a14:useLocalDpi xmlns:a14="http://schemas.microsoft.com/office/drawing/2010/main"/>
                  </a:ext>
                </a:extLst>
              </a:blip>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Coeur 48">
              <a:extLst>
                <a:ext uri="{FF2B5EF4-FFF2-40B4-BE49-F238E27FC236}">
                  <a16:creationId xmlns:a16="http://schemas.microsoft.com/office/drawing/2014/main" id="{8EA5211C-3362-0742-F34A-EEE8CDADCF4E}"/>
                </a:ext>
              </a:extLst>
            </p:cNvPr>
            <p:cNvSpPr/>
            <p:nvPr/>
          </p:nvSpPr>
          <p:spPr>
            <a:xfrm rot="19342292">
              <a:off x="4724396" y="145660"/>
              <a:ext cx="1080000" cy="1080000"/>
            </a:xfrm>
            <a:prstGeom prst="heart">
              <a:avLst/>
            </a:prstGeom>
            <a:blipFill dpi="0" rotWithShape="1">
              <a:blip r:embed="rId3"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Coeur 49">
              <a:extLst>
                <a:ext uri="{FF2B5EF4-FFF2-40B4-BE49-F238E27FC236}">
                  <a16:creationId xmlns:a16="http://schemas.microsoft.com/office/drawing/2014/main" id="{52FEB765-AF45-ED93-2AF7-E5E788718371}"/>
                </a:ext>
              </a:extLst>
            </p:cNvPr>
            <p:cNvSpPr/>
            <p:nvPr/>
          </p:nvSpPr>
          <p:spPr>
            <a:xfrm rot="8542292">
              <a:off x="5461972" y="1084086"/>
              <a:ext cx="1080000" cy="1080000"/>
            </a:xfrm>
            <a:prstGeom prst="heart">
              <a:avLst/>
            </a:prstGeom>
            <a:blipFill dpi="0" rotWithShape="1">
              <a:blip r:embed="rId3"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Coeur 66">
              <a:extLst>
                <a:ext uri="{FF2B5EF4-FFF2-40B4-BE49-F238E27FC236}">
                  <a16:creationId xmlns:a16="http://schemas.microsoft.com/office/drawing/2014/main" id="{F2A77B08-9B29-7BC1-C689-A7261D981C69}"/>
                </a:ext>
              </a:extLst>
            </p:cNvPr>
            <p:cNvSpPr/>
            <p:nvPr/>
          </p:nvSpPr>
          <p:spPr>
            <a:xfrm rot="13942292">
              <a:off x="4576716" y="1009959"/>
              <a:ext cx="1080000" cy="1080000"/>
            </a:xfrm>
            <a:prstGeom prst="heart">
              <a:avLst/>
            </a:prstGeom>
            <a:blipFill dpi="0" rotWithShape="0">
              <a:blip r:embed="rId4"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Coeur 67">
              <a:extLst>
                <a:ext uri="{FF2B5EF4-FFF2-40B4-BE49-F238E27FC236}">
                  <a16:creationId xmlns:a16="http://schemas.microsoft.com/office/drawing/2014/main" id="{8AE222D2-923E-0856-8133-5C3A488B4C69}"/>
                </a:ext>
              </a:extLst>
            </p:cNvPr>
            <p:cNvSpPr/>
            <p:nvPr/>
          </p:nvSpPr>
          <p:spPr>
            <a:xfrm rot="3142292">
              <a:off x="5605192" y="215386"/>
              <a:ext cx="1080000" cy="1080000"/>
            </a:xfrm>
            <a:prstGeom prst="heart">
              <a:avLst/>
            </a:prstGeom>
            <a:blipFill dpi="0" rotWithShape="0">
              <a:blip r:embed="rId4"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4" name="Coeur 68">
              <a:extLst>
                <a:ext uri="{FF2B5EF4-FFF2-40B4-BE49-F238E27FC236}">
                  <a16:creationId xmlns:a16="http://schemas.microsoft.com/office/drawing/2014/main" id="{C884259E-D1AF-A9B3-B31C-1AABB7D0CEE0}"/>
                </a:ext>
              </a:extLst>
            </p:cNvPr>
            <p:cNvSpPr/>
            <p:nvPr/>
          </p:nvSpPr>
          <p:spPr>
            <a:xfrm rot="1987943">
              <a:off x="3807034" y="4934677"/>
              <a:ext cx="792000" cy="792000"/>
            </a:xfrm>
            <a:prstGeom prst="heart">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004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5" name="Coeur 69">
              <a:extLst>
                <a:ext uri="{FF2B5EF4-FFF2-40B4-BE49-F238E27FC236}">
                  <a16:creationId xmlns:a16="http://schemas.microsoft.com/office/drawing/2014/main" id="{7CE73AA2-EDBE-BFCB-7468-52E101818227}"/>
                </a:ext>
              </a:extLst>
            </p:cNvPr>
            <p:cNvSpPr/>
            <p:nvPr/>
          </p:nvSpPr>
          <p:spPr>
            <a:xfrm rot="12726521">
              <a:off x="3286894" y="5702021"/>
              <a:ext cx="792000" cy="792000"/>
            </a:xfrm>
            <a:prstGeom prst="heart">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004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6" name="Coeur 73">
              <a:extLst>
                <a:ext uri="{FF2B5EF4-FFF2-40B4-BE49-F238E27FC236}">
                  <a16:creationId xmlns:a16="http://schemas.microsoft.com/office/drawing/2014/main" id="{00F02E33-6E2B-92C3-5A1A-4F9200371898}"/>
                </a:ext>
              </a:extLst>
            </p:cNvPr>
            <p:cNvSpPr/>
            <p:nvPr/>
          </p:nvSpPr>
          <p:spPr>
            <a:xfrm rot="18372444">
              <a:off x="3155910" y="5032506"/>
              <a:ext cx="792000" cy="792000"/>
            </a:xfrm>
            <a:prstGeom prst="heart">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0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Coeur 74">
              <a:extLst>
                <a:ext uri="{FF2B5EF4-FFF2-40B4-BE49-F238E27FC236}">
                  <a16:creationId xmlns:a16="http://schemas.microsoft.com/office/drawing/2014/main" id="{5AE1A026-D338-018E-B9F7-875593F15CF7}"/>
                </a:ext>
              </a:extLst>
            </p:cNvPr>
            <p:cNvSpPr/>
            <p:nvPr/>
          </p:nvSpPr>
          <p:spPr>
            <a:xfrm rot="7315582">
              <a:off x="3942590" y="5586792"/>
              <a:ext cx="792000" cy="792000"/>
            </a:xfrm>
            <a:prstGeom prst="heart">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004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8" name="Coeur 75">
              <a:extLst>
                <a:ext uri="{FF2B5EF4-FFF2-40B4-BE49-F238E27FC236}">
                  <a16:creationId xmlns:a16="http://schemas.microsoft.com/office/drawing/2014/main" id="{C329B60A-51B4-2EEF-9301-7C5F85FF3439}"/>
                </a:ext>
              </a:extLst>
            </p:cNvPr>
            <p:cNvSpPr/>
            <p:nvPr/>
          </p:nvSpPr>
          <p:spPr>
            <a:xfrm rot="9912108">
              <a:off x="8349127" y="3500312"/>
              <a:ext cx="540000" cy="540000"/>
            </a:xfrm>
            <a:prstGeom prst="heart">
              <a:avLst/>
            </a:prstGeom>
            <a:blipFill dpi="0" rotWithShape="0">
              <a:blip r:embed="rId6">
                <a:extLst>
                  <a:ext uri="{28A0092B-C50C-407E-A947-70E740481C1C}">
                    <a14:useLocalDpi xmlns:a14="http://schemas.microsoft.com/office/drawing/2010/main"/>
                  </a:ext>
                </a:extLst>
              </a:blip>
              <a:srcRect/>
              <a:stretch>
                <a:fillRect/>
              </a:stretch>
            </a:blipFill>
            <a:ln w="19050">
              <a:solidFill>
                <a:srgbClr val="8BA8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Coeur 76">
              <a:extLst>
                <a:ext uri="{FF2B5EF4-FFF2-40B4-BE49-F238E27FC236}">
                  <a16:creationId xmlns:a16="http://schemas.microsoft.com/office/drawing/2014/main" id="{FF5922AB-B207-054D-488C-4D61AC5AF1B9}"/>
                </a:ext>
              </a:extLst>
            </p:cNvPr>
            <p:cNvSpPr/>
            <p:nvPr/>
          </p:nvSpPr>
          <p:spPr>
            <a:xfrm rot="17747808">
              <a:off x="3701066" y="4060142"/>
              <a:ext cx="540000" cy="540000"/>
            </a:xfrm>
            <a:prstGeom prst="heart">
              <a:avLst/>
            </a:prstGeom>
            <a:blipFill dpi="0" rotWithShape="1">
              <a:blip r:embed="rId7" cstate="screen">
                <a:extLst>
                  <a:ext uri="{28A0092B-C50C-407E-A947-70E740481C1C}">
                    <a14:useLocalDpi xmlns:a14="http://schemas.microsoft.com/office/drawing/2010/main"/>
                  </a:ext>
                </a:extLst>
              </a:blip>
              <a:srcRect/>
              <a:stretch>
                <a:fillRect/>
              </a:stretch>
            </a:blip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Coeur 77">
              <a:extLst>
                <a:ext uri="{FF2B5EF4-FFF2-40B4-BE49-F238E27FC236}">
                  <a16:creationId xmlns:a16="http://schemas.microsoft.com/office/drawing/2014/main" id="{C9BEA056-276F-6298-5928-298EC4D02C4D}"/>
                </a:ext>
              </a:extLst>
            </p:cNvPr>
            <p:cNvSpPr/>
            <p:nvPr/>
          </p:nvSpPr>
          <p:spPr>
            <a:xfrm rot="1596449">
              <a:off x="4134601" y="3907509"/>
              <a:ext cx="540000" cy="540000"/>
            </a:xfrm>
            <a:prstGeom prst="heart">
              <a:avLst/>
            </a:prstGeom>
            <a:blipFill dpi="0" rotWithShape="1">
              <a:blip r:embed="rId7" cstate="screen">
                <a:extLst>
                  <a:ext uri="{28A0092B-C50C-407E-A947-70E740481C1C}">
                    <a14:useLocalDpi xmlns:a14="http://schemas.microsoft.com/office/drawing/2010/main"/>
                  </a:ext>
                </a:extLst>
              </a:blip>
              <a:srcRect/>
              <a:stretch>
                <a:fillRect/>
              </a:stretch>
            </a:blip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Coeur 78">
              <a:extLst>
                <a:ext uri="{FF2B5EF4-FFF2-40B4-BE49-F238E27FC236}">
                  <a16:creationId xmlns:a16="http://schemas.microsoft.com/office/drawing/2014/main" id="{54B6D2BE-D029-000E-C56A-2861F12B89A4}"/>
                </a:ext>
              </a:extLst>
            </p:cNvPr>
            <p:cNvSpPr/>
            <p:nvPr/>
          </p:nvSpPr>
          <p:spPr>
            <a:xfrm rot="14249383">
              <a:off x="7122322" y="5876317"/>
              <a:ext cx="540000" cy="540000"/>
            </a:xfrm>
            <a:prstGeom prst="heart">
              <a:avLst/>
            </a:prstGeom>
            <a:blipFill dpi="0" rotWithShape="1">
              <a:blip r:embed="rId8" cstate="screen">
                <a:extLst>
                  <a:ext uri="{28A0092B-C50C-407E-A947-70E740481C1C}">
                    <a14:useLocalDpi xmlns:a14="http://schemas.microsoft.com/office/drawing/2010/main"/>
                  </a:ext>
                </a:extLst>
              </a:blip>
              <a:srcRect/>
              <a:stretch>
                <a:fillRect/>
              </a:stretch>
            </a:blipFill>
            <a:ln w="19050">
              <a:solidFill>
                <a:srgbClr val="800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Coeur 79">
              <a:extLst>
                <a:ext uri="{FF2B5EF4-FFF2-40B4-BE49-F238E27FC236}">
                  <a16:creationId xmlns:a16="http://schemas.microsoft.com/office/drawing/2014/main" id="{F7282F67-589F-51A7-AC84-43BA6385D375}"/>
                </a:ext>
              </a:extLst>
            </p:cNvPr>
            <p:cNvSpPr/>
            <p:nvPr/>
          </p:nvSpPr>
          <p:spPr>
            <a:xfrm rot="3443919">
              <a:off x="7619846" y="5573760"/>
              <a:ext cx="540000" cy="540000"/>
            </a:xfrm>
            <a:prstGeom prst="heart">
              <a:avLst/>
            </a:prstGeom>
            <a:blipFill dpi="0" rotWithShape="1">
              <a:blip r:embed="rId8" cstate="screen">
                <a:extLst>
                  <a:ext uri="{28A0092B-C50C-407E-A947-70E740481C1C}">
                    <a14:useLocalDpi xmlns:a14="http://schemas.microsoft.com/office/drawing/2010/main"/>
                  </a:ext>
                </a:extLst>
              </a:blip>
              <a:srcRect/>
              <a:stretch>
                <a:fillRect/>
              </a:stretch>
            </a:blipFill>
            <a:ln w="19050">
              <a:solidFill>
                <a:srgbClr val="80004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3" name="Coeur 84">
              <a:extLst>
                <a:ext uri="{FF2B5EF4-FFF2-40B4-BE49-F238E27FC236}">
                  <a16:creationId xmlns:a16="http://schemas.microsoft.com/office/drawing/2014/main" id="{1C576097-8C15-9BDB-1181-430A34900EC7}"/>
                </a:ext>
              </a:extLst>
            </p:cNvPr>
            <p:cNvSpPr/>
            <p:nvPr/>
          </p:nvSpPr>
          <p:spPr>
            <a:xfrm rot="18676856">
              <a:off x="2540700" y="3003641"/>
              <a:ext cx="576000" cy="576000"/>
            </a:xfrm>
            <a:prstGeom prst="heart">
              <a:avLst/>
            </a:prstGeom>
            <a:blipFill dpi="0" rotWithShape="1">
              <a:blip r:embed="rId9"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Coeur 85">
              <a:extLst>
                <a:ext uri="{FF2B5EF4-FFF2-40B4-BE49-F238E27FC236}">
                  <a16:creationId xmlns:a16="http://schemas.microsoft.com/office/drawing/2014/main" id="{E1C062AD-56FC-0FB9-E44A-4BD7C26CAF8A}"/>
                </a:ext>
              </a:extLst>
            </p:cNvPr>
            <p:cNvSpPr/>
            <p:nvPr/>
          </p:nvSpPr>
          <p:spPr>
            <a:xfrm rot="8387022">
              <a:off x="3033733" y="3529418"/>
              <a:ext cx="576000" cy="576000"/>
            </a:xfrm>
            <a:prstGeom prst="heart">
              <a:avLst/>
            </a:prstGeom>
            <a:blipFill dpi="0" rotWithShape="1">
              <a:blip r:embed="rId9"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5" name="Coeur 86">
              <a:extLst>
                <a:ext uri="{FF2B5EF4-FFF2-40B4-BE49-F238E27FC236}">
                  <a16:creationId xmlns:a16="http://schemas.microsoft.com/office/drawing/2014/main" id="{6B7F489F-9BA7-7FDD-01A7-170160535657}"/>
                </a:ext>
              </a:extLst>
            </p:cNvPr>
            <p:cNvSpPr/>
            <p:nvPr/>
          </p:nvSpPr>
          <p:spPr>
            <a:xfrm rot="13344317">
              <a:off x="2559976" y="3493715"/>
              <a:ext cx="576000" cy="576000"/>
            </a:xfrm>
            <a:prstGeom prst="heart">
              <a:avLst/>
            </a:prstGeom>
            <a:blipFill dpi="0" rotWithShape="1">
              <a:blip r:embed="rId9"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6" name="Coeur 87">
              <a:extLst>
                <a:ext uri="{FF2B5EF4-FFF2-40B4-BE49-F238E27FC236}">
                  <a16:creationId xmlns:a16="http://schemas.microsoft.com/office/drawing/2014/main" id="{8A75C1D5-E570-922B-C556-DC9E0406F3DC}"/>
                </a:ext>
              </a:extLst>
            </p:cNvPr>
            <p:cNvSpPr/>
            <p:nvPr/>
          </p:nvSpPr>
          <p:spPr>
            <a:xfrm rot="3282780">
              <a:off x="3045287" y="3046025"/>
              <a:ext cx="576000" cy="576000"/>
            </a:xfrm>
            <a:prstGeom prst="heart">
              <a:avLst/>
            </a:prstGeom>
            <a:blipFill dpi="0" rotWithShape="1">
              <a:blip r:embed="rId9"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Coeur 88">
              <a:extLst>
                <a:ext uri="{FF2B5EF4-FFF2-40B4-BE49-F238E27FC236}">
                  <a16:creationId xmlns:a16="http://schemas.microsoft.com/office/drawing/2014/main" id="{F8321C1A-2DC0-2D02-5F67-D56DD6C40FBF}"/>
                </a:ext>
              </a:extLst>
            </p:cNvPr>
            <p:cNvSpPr/>
            <p:nvPr/>
          </p:nvSpPr>
          <p:spPr>
            <a:xfrm rot="13086751">
              <a:off x="4545141" y="3347808"/>
              <a:ext cx="432000" cy="432000"/>
            </a:xfrm>
            <a:prstGeom prst="heart">
              <a:avLst/>
            </a:prstGeom>
            <a:blipFill dpi="0" rotWithShape="1">
              <a:blip r:embed="rId10">
                <a:extLst>
                  <a:ext uri="{28A0092B-C50C-407E-A947-70E740481C1C}">
                    <a14:useLocalDpi xmlns:a14="http://schemas.microsoft.com/office/drawing/2010/main"/>
                  </a:ext>
                </a:extLst>
              </a:blip>
              <a:srcRect/>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8" name="Coeur 89">
              <a:extLst>
                <a:ext uri="{FF2B5EF4-FFF2-40B4-BE49-F238E27FC236}">
                  <a16:creationId xmlns:a16="http://schemas.microsoft.com/office/drawing/2014/main" id="{4EE82D7F-1893-A999-4ECE-C1E23F689CC4}"/>
                </a:ext>
              </a:extLst>
            </p:cNvPr>
            <p:cNvSpPr/>
            <p:nvPr/>
          </p:nvSpPr>
          <p:spPr>
            <a:xfrm rot="7955480">
              <a:off x="4908088" y="3323905"/>
              <a:ext cx="432000" cy="432000"/>
            </a:xfrm>
            <a:prstGeom prst="heart">
              <a:avLst/>
            </a:prstGeom>
            <a:blipFill dpi="0" rotWithShape="1">
              <a:blip r:embed="rId10">
                <a:extLst>
                  <a:ext uri="{28A0092B-C50C-407E-A947-70E740481C1C}">
                    <a14:useLocalDpi xmlns:a14="http://schemas.microsoft.com/office/drawing/2010/main"/>
                  </a:ext>
                </a:extLst>
              </a:blip>
              <a:srcRect/>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9" name="Coeur 90">
              <a:extLst>
                <a:ext uri="{FF2B5EF4-FFF2-40B4-BE49-F238E27FC236}">
                  <a16:creationId xmlns:a16="http://schemas.microsoft.com/office/drawing/2014/main" id="{1BD20345-DB5B-1BB0-1529-6A8A0E6A3696}"/>
                </a:ext>
              </a:extLst>
            </p:cNvPr>
            <p:cNvSpPr/>
            <p:nvPr/>
          </p:nvSpPr>
          <p:spPr>
            <a:xfrm rot="18811332">
              <a:off x="4519852" y="2971169"/>
              <a:ext cx="432000" cy="432000"/>
            </a:xfrm>
            <a:prstGeom prst="heart">
              <a:avLst/>
            </a:prstGeom>
            <a:blipFill dpi="0" rotWithShape="1">
              <a:blip r:embed="rId10">
                <a:extLst>
                  <a:ext uri="{28A0092B-C50C-407E-A947-70E740481C1C}">
                    <a14:useLocalDpi xmlns:a14="http://schemas.microsoft.com/office/drawing/2010/main"/>
                  </a:ext>
                </a:extLst>
              </a:blip>
              <a:srcRect/>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40" name="Coeur 91">
              <a:extLst>
                <a:ext uri="{FF2B5EF4-FFF2-40B4-BE49-F238E27FC236}">
                  <a16:creationId xmlns:a16="http://schemas.microsoft.com/office/drawing/2014/main" id="{F5F80ABE-42D2-4A3C-265D-82DDE4EDC06F}"/>
                </a:ext>
              </a:extLst>
            </p:cNvPr>
            <p:cNvSpPr/>
            <p:nvPr/>
          </p:nvSpPr>
          <p:spPr>
            <a:xfrm rot="2712500">
              <a:off x="4902836" y="2959573"/>
              <a:ext cx="432000" cy="432000"/>
            </a:xfrm>
            <a:prstGeom prst="heart">
              <a:avLst/>
            </a:prstGeom>
            <a:blipFill dpi="0" rotWithShape="1">
              <a:blip r:embed="rId10">
                <a:extLst>
                  <a:ext uri="{28A0092B-C50C-407E-A947-70E740481C1C}">
                    <a14:useLocalDpi xmlns:a14="http://schemas.microsoft.com/office/drawing/2010/main"/>
                  </a:ext>
                </a:extLst>
              </a:blip>
              <a:srcRect/>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1" name="Coeur 93">
              <a:extLst>
                <a:ext uri="{FF2B5EF4-FFF2-40B4-BE49-F238E27FC236}">
                  <a16:creationId xmlns:a16="http://schemas.microsoft.com/office/drawing/2014/main" id="{25D8C1A5-8FFB-451D-7C30-085FDFA45397}"/>
                </a:ext>
              </a:extLst>
            </p:cNvPr>
            <p:cNvSpPr/>
            <p:nvPr/>
          </p:nvSpPr>
          <p:spPr>
            <a:xfrm rot="6282688">
              <a:off x="7218546" y="3154441"/>
              <a:ext cx="540000" cy="540000"/>
            </a:xfrm>
            <a:prstGeom prst="heart">
              <a:avLst/>
            </a:prstGeom>
            <a:blipFill dpi="0" rotWithShape="1">
              <a:blip r:embed="rId11" cstate="screen">
                <a:extLst>
                  <a:ext uri="{28A0092B-C50C-407E-A947-70E740481C1C}">
                    <a14:useLocalDpi xmlns:a14="http://schemas.microsoft.com/office/drawing/2010/main"/>
                  </a:ext>
                </a:extLst>
              </a:blip>
              <a:srcRect/>
              <a:stretch>
                <a:fillRect/>
              </a:stretch>
            </a:blipFill>
            <a:ln w="19050">
              <a:solidFill>
                <a:srgbClr val="80004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42" name="Coeur 94">
              <a:extLst>
                <a:ext uri="{FF2B5EF4-FFF2-40B4-BE49-F238E27FC236}">
                  <a16:creationId xmlns:a16="http://schemas.microsoft.com/office/drawing/2014/main" id="{6D44184D-194C-E4E3-5207-7B6D6B1F04B5}"/>
                </a:ext>
              </a:extLst>
            </p:cNvPr>
            <p:cNvSpPr/>
            <p:nvPr/>
          </p:nvSpPr>
          <p:spPr>
            <a:xfrm rot="11544771">
              <a:off x="6843268" y="3394321"/>
              <a:ext cx="540000" cy="540000"/>
            </a:xfrm>
            <a:prstGeom prst="heart">
              <a:avLst/>
            </a:prstGeom>
            <a:blipFill dpi="0" rotWithShape="1">
              <a:blip r:embed="rId11" cstate="screen">
                <a:extLst>
                  <a:ext uri="{28A0092B-C50C-407E-A947-70E740481C1C}">
                    <a14:useLocalDpi xmlns:a14="http://schemas.microsoft.com/office/drawing/2010/main"/>
                  </a:ext>
                </a:extLst>
              </a:blip>
              <a:srcRect/>
              <a:stretch>
                <a:fillRect/>
              </a:stretch>
            </a:blipFill>
            <a:ln w="19050">
              <a:solidFill>
                <a:srgbClr val="80004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Coeur 96">
              <a:extLst>
                <a:ext uri="{FF2B5EF4-FFF2-40B4-BE49-F238E27FC236}">
                  <a16:creationId xmlns:a16="http://schemas.microsoft.com/office/drawing/2014/main" id="{025E6C8E-C522-4DAC-15BA-F3FC3F01E190}"/>
                </a:ext>
              </a:extLst>
            </p:cNvPr>
            <p:cNvSpPr/>
            <p:nvPr/>
          </p:nvSpPr>
          <p:spPr>
            <a:xfrm>
              <a:off x="5690167" y="3600548"/>
              <a:ext cx="720000" cy="720000"/>
            </a:xfrm>
            <a:prstGeom prst="heart">
              <a:avLst/>
            </a:prstGeom>
            <a:blipFill dpi="0" rotWithShape="0">
              <a:blip r:embed="rId12" cstate="screen">
                <a:extLst>
                  <a:ext uri="{28A0092B-C50C-407E-A947-70E740481C1C}">
                    <a14:useLocalDpi xmlns:a14="http://schemas.microsoft.com/office/drawing/2010/main"/>
                  </a:ext>
                </a:extLst>
              </a:blip>
              <a:srcRect/>
              <a:stretch>
                <a:fillRect/>
              </a:stretch>
            </a:blipFill>
            <a:ln w="19050">
              <a:solidFill>
                <a:srgbClr val="8BA81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4" name="Coeur 98">
              <a:extLst>
                <a:ext uri="{FF2B5EF4-FFF2-40B4-BE49-F238E27FC236}">
                  <a16:creationId xmlns:a16="http://schemas.microsoft.com/office/drawing/2014/main" id="{423BA735-1584-A1CB-6D47-8B7ADE902078}"/>
                </a:ext>
              </a:extLst>
            </p:cNvPr>
            <p:cNvSpPr/>
            <p:nvPr/>
          </p:nvSpPr>
          <p:spPr>
            <a:xfrm rot="16200000">
              <a:off x="5267383" y="4010421"/>
              <a:ext cx="720000" cy="720000"/>
            </a:xfrm>
            <a:prstGeom prst="heart">
              <a:avLst/>
            </a:prstGeom>
            <a:blipFill dpi="0" rotWithShape="0">
              <a:blip r:embed="rId13" cstate="screen">
                <a:extLst>
                  <a:ext uri="{28A0092B-C50C-407E-A947-70E740481C1C}">
                    <a14:useLocalDpi xmlns:a14="http://schemas.microsoft.com/office/drawing/2010/main"/>
                  </a:ext>
                </a:extLst>
              </a:blip>
              <a:srcRect/>
              <a:stretch>
                <a:fillRect/>
              </a:stretch>
            </a:blipFill>
            <a:ln w="19050">
              <a:solidFill>
                <a:srgbClr val="8BA8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5" name="Coeur 99">
              <a:extLst>
                <a:ext uri="{FF2B5EF4-FFF2-40B4-BE49-F238E27FC236}">
                  <a16:creationId xmlns:a16="http://schemas.microsoft.com/office/drawing/2014/main" id="{D2128C1E-8467-91AC-73E6-E202B695E24B}"/>
                </a:ext>
              </a:extLst>
            </p:cNvPr>
            <p:cNvSpPr/>
            <p:nvPr/>
          </p:nvSpPr>
          <p:spPr>
            <a:xfrm rot="5400000">
              <a:off x="6126558" y="4012446"/>
              <a:ext cx="720000" cy="720000"/>
            </a:xfrm>
            <a:prstGeom prst="heart">
              <a:avLst/>
            </a:prstGeom>
            <a:blipFill dpi="0" rotWithShape="0">
              <a:blip r:embed="rId13" cstate="screen">
                <a:extLst>
                  <a:ext uri="{28A0092B-C50C-407E-A947-70E740481C1C}">
                    <a14:useLocalDpi xmlns:a14="http://schemas.microsoft.com/office/drawing/2010/main"/>
                  </a:ext>
                </a:extLst>
              </a:blip>
              <a:srcRect/>
              <a:stretch>
                <a:fillRect/>
              </a:stretch>
            </a:blipFill>
            <a:ln w="19050">
              <a:solidFill>
                <a:srgbClr val="8BA81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6" name="Coeur 100">
              <a:extLst>
                <a:ext uri="{FF2B5EF4-FFF2-40B4-BE49-F238E27FC236}">
                  <a16:creationId xmlns:a16="http://schemas.microsoft.com/office/drawing/2014/main" id="{2E71F57C-AB1A-CDA4-08AA-95AAF8475C5C}"/>
                </a:ext>
              </a:extLst>
            </p:cNvPr>
            <p:cNvSpPr/>
            <p:nvPr/>
          </p:nvSpPr>
          <p:spPr>
            <a:xfrm rot="15887376">
              <a:off x="3323503" y="2092098"/>
              <a:ext cx="684000" cy="684000"/>
            </a:xfrm>
            <a:prstGeom prst="heart">
              <a:avLst/>
            </a:prstGeom>
            <a:blipFill dpi="0" rotWithShape="0">
              <a:blip r:embed="rId14" cstate="screen">
                <a:extLst>
                  <a:ext uri="{28A0092B-C50C-407E-A947-70E740481C1C}">
                    <a14:useLocalDpi xmlns:a14="http://schemas.microsoft.com/office/drawing/2010/main"/>
                  </a:ext>
                </a:extLst>
              </a:blip>
              <a:srcRect/>
              <a:stretch>
                <a:fillRect/>
              </a:stretch>
            </a:blipFill>
            <a:ln w="19050">
              <a:solidFill>
                <a:srgbClr val="8BA81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7" name="Coeur 101">
              <a:extLst>
                <a:ext uri="{FF2B5EF4-FFF2-40B4-BE49-F238E27FC236}">
                  <a16:creationId xmlns:a16="http://schemas.microsoft.com/office/drawing/2014/main" id="{847E2591-F13F-B045-824A-6DB7448D083D}"/>
                </a:ext>
              </a:extLst>
            </p:cNvPr>
            <p:cNvSpPr/>
            <p:nvPr/>
          </p:nvSpPr>
          <p:spPr>
            <a:xfrm rot="4361943">
              <a:off x="4043271" y="1953215"/>
              <a:ext cx="684000" cy="684000"/>
            </a:xfrm>
            <a:prstGeom prst="heart">
              <a:avLst/>
            </a:prstGeom>
            <a:blipFill dpi="0" rotWithShape="0">
              <a:blip r:embed="rId15" cstate="screen">
                <a:extLst>
                  <a:ext uri="{28A0092B-C50C-407E-A947-70E740481C1C}">
                    <a14:useLocalDpi xmlns:a14="http://schemas.microsoft.com/office/drawing/2010/main"/>
                  </a:ext>
                </a:extLst>
              </a:blip>
              <a:srcRect/>
              <a:stretch>
                <a:fillRect/>
              </a:stretch>
            </a:blipFill>
            <a:ln w="19050">
              <a:solidFill>
                <a:srgbClr val="8BA81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8" name="Coeur 102">
              <a:extLst>
                <a:ext uri="{FF2B5EF4-FFF2-40B4-BE49-F238E27FC236}">
                  <a16:creationId xmlns:a16="http://schemas.microsoft.com/office/drawing/2014/main" id="{7D6B790A-0CB5-92EE-17D0-A47190031A85}"/>
                </a:ext>
              </a:extLst>
            </p:cNvPr>
            <p:cNvSpPr/>
            <p:nvPr/>
          </p:nvSpPr>
          <p:spPr>
            <a:xfrm rot="21036834">
              <a:off x="3610330" y="1593942"/>
              <a:ext cx="684000" cy="684000"/>
            </a:xfrm>
            <a:prstGeom prst="heart">
              <a:avLst/>
            </a:prstGeom>
            <a:blipFill dpi="0" rotWithShape="0">
              <a:blip r:embed="rId16" cstate="screen">
                <a:extLst>
                  <a:ext uri="{28A0092B-C50C-407E-A947-70E740481C1C}">
                    <a14:useLocalDpi xmlns:a14="http://schemas.microsoft.com/office/drawing/2010/main"/>
                  </a:ext>
                </a:extLst>
              </a:blip>
              <a:srcRect/>
              <a:stretch>
                <a:fillRect/>
              </a:stretch>
            </a:blipFill>
            <a:ln w="19050">
              <a:solidFill>
                <a:srgbClr val="8BA8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9" name="Coeur 103">
              <a:extLst>
                <a:ext uri="{FF2B5EF4-FFF2-40B4-BE49-F238E27FC236}">
                  <a16:creationId xmlns:a16="http://schemas.microsoft.com/office/drawing/2014/main" id="{867B6DDE-7A11-55AC-2DBF-8643F469D151}"/>
                </a:ext>
              </a:extLst>
            </p:cNvPr>
            <p:cNvSpPr/>
            <p:nvPr/>
          </p:nvSpPr>
          <p:spPr>
            <a:xfrm rot="17450918">
              <a:off x="6954864" y="1094826"/>
              <a:ext cx="936000" cy="936000"/>
            </a:xfrm>
            <a:prstGeom prst="heart">
              <a:avLst/>
            </a:prstGeom>
            <a:blipFill dpi="0" rotWithShape="1">
              <a:blip r:embed="rId17" cstate="screen">
                <a:extLst>
                  <a:ext uri="{28A0092B-C50C-407E-A947-70E740481C1C}">
                    <a14:useLocalDpi xmlns:a14="http://schemas.microsoft.com/office/drawing/2010/main"/>
                  </a:ext>
                </a:extLst>
              </a:blip>
              <a:srcRect/>
              <a:stretch>
                <a:fillRect/>
              </a:stretch>
            </a:blip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0" name="Coeur 104">
              <a:extLst>
                <a:ext uri="{FF2B5EF4-FFF2-40B4-BE49-F238E27FC236}">
                  <a16:creationId xmlns:a16="http://schemas.microsoft.com/office/drawing/2014/main" id="{C689DFA3-6941-2DFF-D409-C28588E286D2}"/>
                </a:ext>
              </a:extLst>
            </p:cNvPr>
            <p:cNvSpPr/>
            <p:nvPr/>
          </p:nvSpPr>
          <p:spPr>
            <a:xfrm rot="6212567">
              <a:off x="8002614" y="1388829"/>
              <a:ext cx="936000" cy="936000"/>
            </a:xfrm>
            <a:prstGeom prst="heart">
              <a:avLst/>
            </a:prstGeom>
            <a:blipFill dpi="0" rotWithShape="1">
              <a:blip r:embed="rId17" cstate="screen">
                <a:extLst>
                  <a:ext uri="{28A0092B-C50C-407E-A947-70E740481C1C}">
                    <a14:useLocalDpi xmlns:a14="http://schemas.microsoft.com/office/drawing/2010/main"/>
                  </a:ext>
                </a:extLst>
              </a:blip>
              <a:srcRect/>
              <a:stretch>
                <a:fillRect/>
              </a:stretch>
            </a:blip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1" name="Coeur 105">
              <a:extLst>
                <a:ext uri="{FF2B5EF4-FFF2-40B4-BE49-F238E27FC236}">
                  <a16:creationId xmlns:a16="http://schemas.microsoft.com/office/drawing/2014/main" id="{A052D144-04DB-BD91-0BD8-050098B5A137}"/>
                </a:ext>
              </a:extLst>
            </p:cNvPr>
            <p:cNvSpPr/>
            <p:nvPr/>
          </p:nvSpPr>
          <p:spPr>
            <a:xfrm rot="11972282">
              <a:off x="7308180" y="1790927"/>
              <a:ext cx="936000" cy="936000"/>
            </a:xfrm>
            <a:prstGeom prst="heart">
              <a:avLst/>
            </a:prstGeom>
            <a:blipFill dpi="0" rotWithShape="1">
              <a:blip r:embed="rId17" cstate="screen">
                <a:extLst>
                  <a:ext uri="{28A0092B-C50C-407E-A947-70E740481C1C}">
                    <a14:useLocalDpi xmlns:a14="http://schemas.microsoft.com/office/drawing/2010/main"/>
                  </a:ext>
                </a:extLst>
              </a:blip>
              <a:srcRect/>
              <a:stretch>
                <a:fillRect/>
              </a:stretch>
            </a:blip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52" name="Coeur 106">
              <a:extLst>
                <a:ext uri="{FF2B5EF4-FFF2-40B4-BE49-F238E27FC236}">
                  <a16:creationId xmlns:a16="http://schemas.microsoft.com/office/drawing/2014/main" id="{A07C22EA-842B-A353-FC3F-B733B1052A13}"/>
                </a:ext>
              </a:extLst>
            </p:cNvPr>
            <p:cNvSpPr/>
            <p:nvPr/>
          </p:nvSpPr>
          <p:spPr>
            <a:xfrm rot="904998">
              <a:off x="7621922" y="705241"/>
              <a:ext cx="936000" cy="936000"/>
            </a:xfrm>
            <a:prstGeom prst="heart">
              <a:avLst/>
            </a:prstGeom>
            <a:blipFill dpi="0" rotWithShape="1">
              <a:blip r:embed="rId17" cstate="screen">
                <a:extLst>
                  <a:ext uri="{28A0092B-C50C-407E-A947-70E740481C1C}">
                    <a14:useLocalDpi xmlns:a14="http://schemas.microsoft.com/office/drawing/2010/main"/>
                  </a:ext>
                </a:extLst>
              </a:blip>
              <a:srcRect/>
              <a:stretch>
                <a:fillRect/>
              </a:stretch>
            </a:blip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3" name="Coeur 107">
              <a:extLst>
                <a:ext uri="{FF2B5EF4-FFF2-40B4-BE49-F238E27FC236}">
                  <a16:creationId xmlns:a16="http://schemas.microsoft.com/office/drawing/2014/main" id="{8A3F1055-6AE2-C4A2-2BF2-B1EB8358371A}"/>
                </a:ext>
              </a:extLst>
            </p:cNvPr>
            <p:cNvSpPr/>
            <p:nvPr/>
          </p:nvSpPr>
          <p:spPr>
            <a:xfrm rot="3184114">
              <a:off x="5681116" y="2625370"/>
              <a:ext cx="540000" cy="540000"/>
            </a:xfrm>
            <a:prstGeom prst="heart">
              <a:avLst/>
            </a:prstGeom>
            <a:blipFill dpi="0" rotWithShape="1">
              <a:blip r:embed="rId18" cstate="screen">
                <a:extLst>
                  <a:ext uri="{28A0092B-C50C-407E-A947-70E740481C1C}">
                    <a14:useLocalDpi xmlns:a14="http://schemas.microsoft.com/office/drawing/2010/main"/>
                  </a:ext>
                </a:extLst>
              </a:blip>
              <a:srcRect/>
              <a:stretch>
                <a:fillRect/>
              </a:stretch>
            </a:blip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Coeur 108">
              <a:extLst>
                <a:ext uri="{FF2B5EF4-FFF2-40B4-BE49-F238E27FC236}">
                  <a16:creationId xmlns:a16="http://schemas.microsoft.com/office/drawing/2014/main" id="{2ECD3466-3FC7-2510-1092-6649279C9A9E}"/>
                </a:ext>
              </a:extLst>
            </p:cNvPr>
            <p:cNvSpPr/>
            <p:nvPr/>
          </p:nvSpPr>
          <p:spPr>
            <a:xfrm rot="13086751">
              <a:off x="7539402" y="4736365"/>
              <a:ext cx="432000" cy="432000"/>
            </a:xfrm>
            <a:prstGeom prst="heart">
              <a:avLst/>
            </a:prstGeom>
            <a:blipFill dpi="0" rotWithShape="1">
              <a:blip r:embed="rId19">
                <a:extLst>
                  <a:ext uri="{28A0092B-C50C-407E-A947-70E740481C1C}">
                    <a14:useLocalDpi xmlns:a14="http://schemas.microsoft.com/office/drawing/2010/main"/>
                  </a:ext>
                </a:extLst>
              </a:blip>
              <a:srcRect/>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Coeur 109">
              <a:extLst>
                <a:ext uri="{FF2B5EF4-FFF2-40B4-BE49-F238E27FC236}">
                  <a16:creationId xmlns:a16="http://schemas.microsoft.com/office/drawing/2014/main" id="{BFC79D88-C4F3-AE35-B26D-5BCAD0D517B1}"/>
                </a:ext>
              </a:extLst>
            </p:cNvPr>
            <p:cNvSpPr/>
            <p:nvPr/>
          </p:nvSpPr>
          <p:spPr>
            <a:xfrm rot="7955480">
              <a:off x="7902349" y="4712462"/>
              <a:ext cx="432000" cy="432000"/>
            </a:xfrm>
            <a:prstGeom prst="heart">
              <a:avLst/>
            </a:prstGeom>
            <a:blipFill dpi="0" rotWithShape="1">
              <a:blip r:embed="rId19">
                <a:extLst>
                  <a:ext uri="{28A0092B-C50C-407E-A947-70E740481C1C}">
                    <a14:useLocalDpi xmlns:a14="http://schemas.microsoft.com/office/drawing/2010/main"/>
                  </a:ext>
                </a:extLst>
              </a:blip>
              <a:srcRect/>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Coeur 110">
              <a:extLst>
                <a:ext uri="{FF2B5EF4-FFF2-40B4-BE49-F238E27FC236}">
                  <a16:creationId xmlns:a16="http://schemas.microsoft.com/office/drawing/2014/main" id="{1D4C2238-88F6-E5FC-3640-B00504D1E604}"/>
                </a:ext>
              </a:extLst>
            </p:cNvPr>
            <p:cNvSpPr/>
            <p:nvPr/>
          </p:nvSpPr>
          <p:spPr>
            <a:xfrm rot="18811332">
              <a:off x="7514113" y="4359726"/>
              <a:ext cx="432000" cy="432000"/>
            </a:xfrm>
            <a:prstGeom prst="heart">
              <a:avLst/>
            </a:prstGeom>
            <a:blipFill dpi="0" rotWithShape="1">
              <a:blip r:embed="rId19">
                <a:extLst>
                  <a:ext uri="{28A0092B-C50C-407E-A947-70E740481C1C}">
                    <a14:useLocalDpi xmlns:a14="http://schemas.microsoft.com/office/drawing/2010/main"/>
                  </a:ext>
                </a:extLst>
              </a:blip>
              <a:srcRect/>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7" name="Coeur 111">
              <a:extLst>
                <a:ext uri="{FF2B5EF4-FFF2-40B4-BE49-F238E27FC236}">
                  <a16:creationId xmlns:a16="http://schemas.microsoft.com/office/drawing/2014/main" id="{E8690B05-5E7B-12B1-FAF0-C9BA677044ED}"/>
                </a:ext>
              </a:extLst>
            </p:cNvPr>
            <p:cNvSpPr/>
            <p:nvPr/>
          </p:nvSpPr>
          <p:spPr>
            <a:xfrm rot="2712500">
              <a:off x="7897097" y="4348130"/>
              <a:ext cx="432000" cy="432000"/>
            </a:xfrm>
            <a:prstGeom prst="heart">
              <a:avLst/>
            </a:prstGeom>
            <a:blipFill dpi="0" rotWithShape="1">
              <a:blip r:embed="rId19">
                <a:extLst>
                  <a:ext uri="{28A0092B-C50C-407E-A947-70E740481C1C}">
                    <a14:useLocalDpi xmlns:a14="http://schemas.microsoft.com/office/drawing/2010/main"/>
                  </a:ext>
                </a:extLst>
              </a:blip>
              <a:srcRect/>
              <a:stretch>
                <a:fillRect/>
              </a:stretch>
            </a:blipFill>
            <a:ln w="19050">
              <a:solidFill>
                <a:srgbClr val="D8A7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Forme libre 6">
              <a:extLst>
                <a:ext uri="{FF2B5EF4-FFF2-40B4-BE49-F238E27FC236}">
                  <a16:creationId xmlns:a16="http://schemas.microsoft.com/office/drawing/2014/main" id="{5FEFC486-AD65-2E34-CA18-0630FA8583A7}"/>
                </a:ext>
              </a:extLst>
            </p:cNvPr>
            <p:cNvSpPr/>
            <p:nvPr/>
          </p:nvSpPr>
          <p:spPr>
            <a:xfrm>
              <a:off x="6509084" y="5687186"/>
              <a:ext cx="1094874" cy="413910"/>
            </a:xfrm>
            <a:custGeom>
              <a:avLst/>
              <a:gdLst>
                <a:gd name="connsiteX0" fmla="*/ 0 w 1094874"/>
                <a:gd name="connsiteY0" fmla="*/ 100003 h 413910"/>
                <a:gd name="connsiteX1" fmla="*/ 397042 w 1094874"/>
                <a:gd name="connsiteY1" fmla="*/ 412825 h 413910"/>
                <a:gd name="connsiteX2" fmla="*/ 794084 w 1094874"/>
                <a:gd name="connsiteY2" fmla="*/ 3751 h 413910"/>
                <a:gd name="connsiteX3" fmla="*/ 1094874 w 1094874"/>
                <a:gd name="connsiteY3" fmla="*/ 244382 h 413910"/>
              </a:gdLst>
              <a:ahLst/>
              <a:cxnLst>
                <a:cxn ang="0">
                  <a:pos x="connsiteX0" y="connsiteY0"/>
                </a:cxn>
                <a:cxn ang="0">
                  <a:pos x="connsiteX1" y="connsiteY1"/>
                </a:cxn>
                <a:cxn ang="0">
                  <a:pos x="connsiteX2" y="connsiteY2"/>
                </a:cxn>
                <a:cxn ang="0">
                  <a:pos x="connsiteX3" y="connsiteY3"/>
                </a:cxn>
              </a:cxnLst>
              <a:rect l="l" t="t" r="r" b="b"/>
              <a:pathLst>
                <a:path w="1094874" h="413910">
                  <a:moveTo>
                    <a:pt x="0" y="100003"/>
                  </a:moveTo>
                  <a:cubicBezTo>
                    <a:pt x="132347" y="264435"/>
                    <a:pt x="264695" y="428867"/>
                    <a:pt x="397042" y="412825"/>
                  </a:cubicBezTo>
                  <a:cubicBezTo>
                    <a:pt x="529389" y="396783"/>
                    <a:pt x="677779" y="31825"/>
                    <a:pt x="794084" y="3751"/>
                  </a:cubicBezTo>
                  <a:cubicBezTo>
                    <a:pt x="910389" y="-24323"/>
                    <a:pt x="1002631" y="110029"/>
                    <a:pt x="1094874" y="244382"/>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Coeur 113">
              <a:extLst>
                <a:ext uri="{FF2B5EF4-FFF2-40B4-BE49-F238E27FC236}">
                  <a16:creationId xmlns:a16="http://schemas.microsoft.com/office/drawing/2014/main" id="{E8D415A2-B566-C5BC-5060-0039D3F807CD}"/>
                </a:ext>
              </a:extLst>
            </p:cNvPr>
            <p:cNvSpPr/>
            <p:nvPr/>
          </p:nvSpPr>
          <p:spPr>
            <a:xfrm rot="21168975">
              <a:off x="3190418" y="144885"/>
              <a:ext cx="540000" cy="540000"/>
            </a:xfrm>
            <a:prstGeom prst="heart">
              <a:avLst/>
            </a:prstGeom>
            <a:blipFill dpi="0" rotWithShape="1">
              <a:blip r:embed="rId20" cstate="screen">
                <a:extLst>
                  <a:ext uri="{28A0092B-C50C-407E-A947-70E740481C1C}">
                    <a14:useLocalDpi xmlns:a14="http://schemas.microsoft.com/office/drawing/2010/main"/>
                  </a:ext>
                </a:extLst>
              </a:blip>
              <a:srcRect/>
              <a:stretch>
                <a:fillRect/>
              </a:stretch>
            </a:blip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0" name="Coeur 114">
              <a:extLst>
                <a:ext uri="{FF2B5EF4-FFF2-40B4-BE49-F238E27FC236}">
                  <a16:creationId xmlns:a16="http://schemas.microsoft.com/office/drawing/2014/main" id="{BF17024C-2039-8483-B666-321B76519073}"/>
                </a:ext>
              </a:extLst>
            </p:cNvPr>
            <p:cNvSpPr/>
            <p:nvPr/>
          </p:nvSpPr>
          <p:spPr>
            <a:xfrm rot="5182196">
              <a:off x="3546882" y="440966"/>
              <a:ext cx="540000" cy="540000"/>
            </a:xfrm>
            <a:prstGeom prst="heart">
              <a:avLst/>
            </a:prstGeom>
            <a:blipFill dpi="0" rotWithShape="1">
              <a:blip r:embed="rId20" cstate="screen">
                <a:extLst>
                  <a:ext uri="{28A0092B-C50C-407E-A947-70E740481C1C}">
                    <a14:useLocalDpi xmlns:a14="http://schemas.microsoft.com/office/drawing/2010/main"/>
                  </a:ext>
                </a:extLst>
              </a:blip>
              <a:srcRect/>
              <a:stretch>
                <a:fillRect/>
              </a:stretch>
            </a:blip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1" name="Coeur 115">
              <a:extLst>
                <a:ext uri="{FF2B5EF4-FFF2-40B4-BE49-F238E27FC236}">
                  <a16:creationId xmlns:a16="http://schemas.microsoft.com/office/drawing/2014/main" id="{1E27CF34-48B8-8424-BCFE-659547D057AD}"/>
                </a:ext>
              </a:extLst>
            </p:cNvPr>
            <p:cNvSpPr/>
            <p:nvPr/>
          </p:nvSpPr>
          <p:spPr>
            <a:xfrm rot="11282396">
              <a:off x="3191240" y="761423"/>
              <a:ext cx="540000" cy="540000"/>
            </a:xfrm>
            <a:prstGeom prst="heart">
              <a:avLst/>
            </a:prstGeom>
            <a:blipFill dpi="0" rotWithShape="1">
              <a:blip r:embed="rId20" cstate="screen">
                <a:extLst>
                  <a:ext uri="{28A0092B-C50C-407E-A947-70E740481C1C}">
                    <a14:useLocalDpi xmlns:a14="http://schemas.microsoft.com/office/drawing/2010/main"/>
                  </a:ext>
                </a:extLst>
              </a:blip>
              <a:srcRect/>
              <a:stretch>
                <a:fillRect/>
              </a:stretch>
            </a:blip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2" name="Forme libre 10">
              <a:extLst>
                <a:ext uri="{FF2B5EF4-FFF2-40B4-BE49-F238E27FC236}">
                  <a16:creationId xmlns:a16="http://schemas.microsoft.com/office/drawing/2014/main" id="{C83755A8-CF36-7C0D-2FB1-BFE100F6572E}"/>
                </a:ext>
              </a:extLst>
            </p:cNvPr>
            <p:cNvSpPr/>
            <p:nvPr/>
          </p:nvSpPr>
          <p:spPr>
            <a:xfrm flipH="1">
              <a:off x="6068843" y="1958299"/>
              <a:ext cx="981196" cy="1076983"/>
            </a:xfrm>
            <a:custGeom>
              <a:avLst/>
              <a:gdLst>
                <a:gd name="connsiteX0" fmla="*/ 0 w 1167063"/>
                <a:gd name="connsiteY0" fmla="*/ 974558 h 1076983"/>
                <a:gd name="connsiteX1" fmla="*/ 385010 w 1167063"/>
                <a:gd name="connsiteY1" fmla="*/ 1070811 h 1076983"/>
                <a:gd name="connsiteX2" fmla="*/ 794084 w 1167063"/>
                <a:gd name="connsiteY2" fmla="*/ 818148 h 1076983"/>
                <a:gd name="connsiteX3" fmla="*/ 661737 w 1167063"/>
                <a:gd name="connsiteY3" fmla="*/ 505327 h 1076983"/>
                <a:gd name="connsiteX4" fmla="*/ 1167063 w 1167063"/>
                <a:gd name="connsiteY4" fmla="*/ 0 h 107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063" h="1076983">
                  <a:moveTo>
                    <a:pt x="0" y="974558"/>
                  </a:moveTo>
                  <a:cubicBezTo>
                    <a:pt x="126331" y="1035718"/>
                    <a:pt x="252663" y="1096879"/>
                    <a:pt x="385010" y="1070811"/>
                  </a:cubicBezTo>
                  <a:cubicBezTo>
                    <a:pt x="517357" y="1044743"/>
                    <a:pt x="747963" y="912395"/>
                    <a:pt x="794084" y="818148"/>
                  </a:cubicBezTo>
                  <a:cubicBezTo>
                    <a:pt x="840205" y="723901"/>
                    <a:pt x="599574" y="641685"/>
                    <a:pt x="661737" y="505327"/>
                  </a:cubicBezTo>
                  <a:cubicBezTo>
                    <a:pt x="723900" y="368969"/>
                    <a:pt x="945481" y="184484"/>
                    <a:pt x="1167063" y="0"/>
                  </a:cubicBezTo>
                </a:path>
              </a:pathLst>
            </a:custGeom>
            <a:noFill/>
            <a:ln>
              <a:solidFill>
                <a:schemeClr val="accent6">
                  <a:lumMod val="50000"/>
                </a:schemeClr>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Coeur 92">
              <a:extLst>
                <a:ext uri="{FF2B5EF4-FFF2-40B4-BE49-F238E27FC236}">
                  <a16:creationId xmlns:a16="http://schemas.microsoft.com/office/drawing/2014/main" id="{6674AC16-6F36-FF74-34C2-7AB05F9EEA9F}"/>
                </a:ext>
              </a:extLst>
            </p:cNvPr>
            <p:cNvSpPr/>
            <p:nvPr/>
          </p:nvSpPr>
          <p:spPr>
            <a:xfrm rot="17544836">
              <a:off x="6619151" y="2974611"/>
              <a:ext cx="540000" cy="540000"/>
            </a:xfrm>
            <a:prstGeom prst="heart">
              <a:avLst/>
            </a:prstGeom>
            <a:blipFill dpi="0" rotWithShape="1">
              <a:blip r:embed="rId11" cstate="screen">
                <a:extLst>
                  <a:ext uri="{28A0092B-C50C-407E-A947-70E740481C1C}">
                    <a14:useLocalDpi xmlns:a14="http://schemas.microsoft.com/office/drawing/2010/main"/>
                  </a:ext>
                </a:extLst>
              </a:blip>
              <a:srcRect/>
              <a:stretch>
                <a:fillRect/>
              </a:stretch>
            </a:blipFill>
            <a:ln w="19050">
              <a:solidFill>
                <a:srgbClr val="800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Coeur 95">
              <a:extLst>
                <a:ext uri="{FF2B5EF4-FFF2-40B4-BE49-F238E27FC236}">
                  <a16:creationId xmlns:a16="http://schemas.microsoft.com/office/drawing/2014/main" id="{1DBA5AE4-0B07-38E5-3BD4-B7878015B382}"/>
                </a:ext>
              </a:extLst>
            </p:cNvPr>
            <p:cNvSpPr/>
            <p:nvPr/>
          </p:nvSpPr>
          <p:spPr>
            <a:xfrm rot="1140987">
              <a:off x="7011148" y="2758094"/>
              <a:ext cx="540000" cy="540000"/>
            </a:xfrm>
            <a:prstGeom prst="heart">
              <a:avLst/>
            </a:prstGeom>
            <a:blipFill dpi="0" rotWithShape="1">
              <a:blip r:embed="rId11" cstate="screen">
                <a:extLst>
                  <a:ext uri="{28A0092B-C50C-407E-A947-70E740481C1C}">
                    <a14:useLocalDpi xmlns:a14="http://schemas.microsoft.com/office/drawing/2010/main"/>
                  </a:ext>
                </a:extLst>
              </a:blip>
              <a:srcRect/>
              <a:stretch>
                <a:fillRect/>
              </a:stretch>
            </a:blipFill>
            <a:ln w="19050">
              <a:solidFill>
                <a:srgbClr val="80004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5" name="Coeur 97">
              <a:extLst>
                <a:ext uri="{FF2B5EF4-FFF2-40B4-BE49-F238E27FC236}">
                  <a16:creationId xmlns:a16="http://schemas.microsoft.com/office/drawing/2014/main" id="{97237392-0874-4A14-116F-214F48EE0DDC}"/>
                </a:ext>
              </a:extLst>
            </p:cNvPr>
            <p:cNvSpPr/>
            <p:nvPr/>
          </p:nvSpPr>
          <p:spPr>
            <a:xfrm rot="10800000">
              <a:off x="5686438" y="4440658"/>
              <a:ext cx="720000" cy="720000"/>
            </a:xfrm>
            <a:prstGeom prst="heart">
              <a:avLst/>
            </a:prstGeom>
            <a:blipFill dpi="0" rotWithShape="0">
              <a:blip r:embed="rId12" cstate="screen">
                <a:extLst>
                  <a:ext uri="{28A0092B-C50C-407E-A947-70E740481C1C}">
                    <a14:useLocalDpi xmlns:a14="http://schemas.microsoft.com/office/drawing/2010/main"/>
                  </a:ext>
                </a:extLst>
              </a:blip>
              <a:srcRect/>
              <a:stretch>
                <a:fillRect/>
              </a:stretch>
            </a:blipFill>
            <a:ln w="19050">
              <a:solidFill>
                <a:srgbClr val="8BA81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6" name="Coeur 80">
              <a:extLst>
                <a:ext uri="{FF2B5EF4-FFF2-40B4-BE49-F238E27FC236}">
                  <a16:creationId xmlns:a16="http://schemas.microsoft.com/office/drawing/2014/main" id="{10E58BC7-8AF0-0D65-5267-5BC1DBBDE866}"/>
                </a:ext>
              </a:extLst>
            </p:cNvPr>
            <p:cNvSpPr/>
            <p:nvPr/>
          </p:nvSpPr>
          <p:spPr>
            <a:xfrm rot="14850348">
              <a:off x="5814957" y="5869845"/>
              <a:ext cx="540000" cy="540000"/>
            </a:xfrm>
            <a:prstGeom prst="heart">
              <a:avLst/>
            </a:prstGeom>
            <a:blipFill dpi="0" rotWithShape="1">
              <a:blip r:embed="rId21"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7" name="Coeur 81">
              <a:extLst>
                <a:ext uri="{FF2B5EF4-FFF2-40B4-BE49-F238E27FC236}">
                  <a16:creationId xmlns:a16="http://schemas.microsoft.com/office/drawing/2014/main" id="{2A11428E-1F30-AA83-2E7E-6683186C6B48}"/>
                </a:ext>
              </a:extLst>
            </p:cNvPr>
            <p:cNvSpPr/>
            <p:nvPr/>
          </p:nvSpPr>
          <p:spPr>
            <a:xfrm rot="4044884">
              <a:off x="6367501" y="5631668"/>
              <a:ext cx="540000" cy="540000"/>
            </a:xfrm>
            <a:prstGeom prst="heart">
              <a:avLst/>
            </a:prstGeom>
            <a:blipFill dpi="0" rotWithShape="1">
              <a:blip r:embed="rId21"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8" name="Coeur 82">
              <a:extLst>
                <a:ext uri="{FF2B5EF4-FFF2-40B4-BE49-F238E27FC236}">
                  <a16:creationId xmlns:a16="http://schemas.microsoft.com/office/drawing/2014/main" id="{BBB670C0-CC50-55DF-25B0-464CA3B24CB4}"/>
                </a:ext>
              </a:extLst>
            </p:cNvPr>
            <p:cNvSpPr/>
            <p:nvPr/>
          </p:nvSpPr>
          <p:spPr>
            <a:xfrm rot="9606487">
              <a:off x="6220950" y="6059803"/>
              <a:ext cx="540000" cy="540000"/>
            </a:xfrm>
            <a:prstGeom prst="heart">
              <a:avLst/>
            </a:prstGeom>
            <a:blipFill dpi="0" rotWithShape="1">
              <a:blip r:embed="rId21"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9" name="Coeur 83">
              <a:extLst>
                <a:ext uri="{FF2B5EF4-FFF2-40B4-BE49-F238E27FC236}">
                  <a16:creationId xmlns:a16="http://schemas.microsoft.com/office/drawing/2014/main" id="{7FE58C5D-7B5F-3E68-4E08-08FB5AE15E7E}"/>
                </a:ext>
              </a:extLst>
            </p:cNvPr>
            <p:cNvSpPr/>
            <p:nvPr/>
          </p:nvSpPr>
          <p:spPr>
            <a:xfrm rot="20286838">
              <a:off x="5966467" y="5437658"/>
              <a:ext cx="540000" cy="540000"/>
            </a:xfrm>
            <a:prstGeom prst="heart">
              <a:avLst/>
            </a:prstGeom>
            <a:blipFill dpi="0" rotWithShape="1">
              <a:blip r:embed="rId21" cstate="screen">
                <a:extLst>
                  <a:ext uri="{28A0092B-C50C-407E-A947-70E740481C1C}">
                    <a14:useLocalDpi xmlns:a14="http://schemas.microsoft.com/office/drawing/2010/main"/>
                  </a:ext>
                </a:extLst>
              </a:blip>
              <a:srcRect/>
              <a:stretch>
                <a:fillRect/>
              </a:stretch>
            </a:blipFill>
            <a:ln w="19050">
              <a:solidFill>
                <a:srgbClr val="5CA9C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3" name="Image 2" descr="Une image contenant texte, Police, logo, Graphique&#10;&#10;Description générée automatiquement">
            <a:extLst>
              <a:ext uri="{FF2B5EF4-FFF2-40B4-BE49-F238E27FC236}">
                <a16:creationId xmlns:a16="http://schemas.microsoft.com/office/drawing/2014/main" id="{551CE31C-AFDF-C66E-DC04-54CFE9DCCC4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809" y="226363"/>
            <a:ext cx="1273528" cy="1284933"/>
          </a:xfrm>
          <a:prstGeom prst="rect">
            <a:avLst/>
          </a:prstGeom>
        </p:spPr>
      </p:pic>
      <p:pic>
        <p:nvPicPr>
          <p:cNvPr id="71" name="Image 70" descr="Une image contenant texte, Police, Graphique, graphisme&#10;&#10;Description générée automatiquement">
            <a:extLst>
              <a:ext uri="{FF2B5EF4-FFF2-40B4-BE49-F238E27FC236}">
                <a16:creationId xmlns:a16="http://schemas.microsoft.com/office/drawing/2014/main" id="{5B518319-CCC7-DD31-EC99-8D86ABEE16A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232362" y="6096894"/>
            <a:ext cx="872911" cy="714200"/>
          </a:xfrm>
          <a:prstGeom prst="rect">
            <a:avLst/>
          </a:prstGeom>
        </p:spPr>
      </p:pic>
    </p:spTree>
    <p:extLst>
      <p:ext uri="{BB962C8B-B14F-4D97-AF65-F5344CB8AC3E}">
        <p14:creationId xmlns:p14="http://schemas.microsoft.com/office/powerpoint/2010/main" val="224971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F257BF81-B64F-5429-3529-FE92F2B5F554}"/>
              </a:ext>
            </a:extLst>
          </p:cNvPr>
          <p:cNvGrpSpPr/>
          <p:nvPr/>
        </p:nvGrpSpPr>
        <p:grpSpPr>
          <a:xfrm>
            <a:off x="-647701" y="-564584"/>
            <a:ext cx="9791701" cy="1873432"/>
            <a:chOff x="-637891" y="-574148"/>
            <a:chExt cx="9791701" cy="1951099"/>
          </a:xfrm>
        </p:grpSpPr>
        <p:sp>
          <p:nvSpPr>
            <p:cNvPr id="12" name="Ellipse 11">
              <a:extLst>
                <a:ext uri="{FF2B5EF4-FFF2-40B4-BE49-F238E27FC236}">
                  <a16:creationId xmlns:a16="http://schemas.microsoft.com/office/drawing/2014/main" id="{395F9236-D89F-2B3C-CFED-0C24ACFC6F1F}"/>
                </a:ext>
              </a:extLst>
            </p:cNvPr>
            <p:cNvSpPr/>
            <p:nvPr/>
          </p:nvSpPr>
          <p:spPr>
            <a:xfrm rot="3462462">
              <a:off x="-572030" y="-499255"/>
              <a:ext cx="1511333" cy="1505543"/>
            </a:xfrm>
            <a:prstGeom prst="ellipse">
              <a:avLst/>
            </a:prstGeom>
            <a:gradFill flip="none" rotWithShape="1">
              <a:gsLst>
                <a:gs pos="32000">
                  <a:srgbClr val="746F6B"/>
                </a:gs>
                <a:gs pos="99000">
                  <a:srgbClr val="D3CBB4">
                    <a:alpha val="7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a:extLst>
                <a:ext uri="{FF2B5EF4-FFF2-40B4-BE49-F238E27FC236}">
                  <a16:creationId xmlns:a16="http://schemas.microsoft.com/office/drawing/2014/main" id="{1E82A72E-9FF9-960C-541C-82E136FA65D0}"/>
                </a:ext>
              </a:extLst>
            </p:cNvPr>
            <p:cNvSpPr/>
            <p:nvPr/>
          </p:nvSpPr>
          <p:spPr>
            <a:xfrm>
              <a:off x="-14269" y="-7134"/>
              <a:ext cx="9168079" cy="1384085"/>
            </a:xfrm>
            <a:custGeom>
              <a:avLst/>
              <a:gdLst>
                <a:gd name="connsiteX0" fmla="*/ 984587 w 9168079"/>
                <a:gd name="connsiteY0" fmla="*/ 0 h 1384085"/>
                <a:gd name="connsiteX1" fmla="*/ 9160945 w 9168079"/>
                <a:gd name="connsiteY1" fmla="*/ 7134 h 1384085"/>
                <a:gd name="connsiteX2" fmla="*/ 9168079 w 9168079"/>
                <a:gd name="connsiteY2" fmla="*/ 1355547 h 1384085"/>
                <a:gd name="connsiteX3" fmla="*/ 0 w 9168079"/>
                <a:gd name="connsiteY3" fmla="*/ 1384085 h 1384085"/>
                <a:gd name="connsiteX4" fmla="*/ 7134 w 9168079"/>
                <a:gd name="connsiteY4" fmla="*/ 1063034 h 1384085"/>
                <a:gd name="connsiteX5" fmla="*/ 171232 w 9168079"/>
                <a:gd name="connsiteY5" fmla="*/ 1091572 h 1384085"/>
                <a:gd name="connsiteX6" fmla="*/ 420946 w 9168079"/>
                <a:gd name="connsiteY6" fmla="*/ 1055900 h 1384085"/>
                <a:gd name="connsiteX7" fmla="*/ 642122 w 9168079"/>
                <a:gd name="connsiteY7" fmla="*/ 970286 h 1384085"/>
                <a:gd name="connsiteX8" fmla="*/ 849028 w 9168079"/>
                <a:gd name="connsiteY8" fmla="*/ 770521 h 1384085"/>
                <a:gd name="connsiteX9" fmla="*/ 970318 w 9168079"/>
                <a:gd name="connsiteY9" fmla="*/ 549353 h 1384085"/>
                <a:gd name="connsiteX10" fmla="*/ 1027395 w 9168079"/>
                <a:gd name="connsiteY10" fmla="*/ 249706 h 1384085"/>
                <a:gd name="connsiteX11" fmla="*/ 984587 w 9168079"/>
                <a:gd name="connsiteY11" fmla="*/ 0 h 13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8079" h="1384085">
                  <a:moveTo>
                    <a:pt x="984587" y="0"/>
                  </a:moveTo>
                  <a:lnTo>
                    <a:pt x="9160945" y="7134"/>
                  </a:lnTo>
                  <a:lnTo>
                    <a:pt x="9168079" y="1355547"/>
                  </a:lnTo>
                  <a:lnTo>
                    <a:pt x="0" y="1384085"/>
                  </a:lnTo>
                  <a:lnTo>
                    <a:pt x="7134" y="1063034"/>
                  </a:lnTo>
                  <a:lnTo>
                    <a:pt x="171232" y="1091572"/>
                  </a:lnTo>
                  <a:lnTo>
                    <a:pt x="420946" y="1055900"/>
                  </a:lnTo>
                  <a:lnTo>
                    <a:pt x="642122" y="970286"/>
                  </a:lnTo>
                  <a:lnTo>
                    <a:pt x="849028" y="770521"/>
                  </a:lnTo>
                  <a:lnTo>
                    <a:pt x="970318" y="549353"/>
                  </a:lnTo>
                  <a:lnTo>
                    <a:pt x="1027395" y="249706"/>
                  </a:lnTo>
                  <a:lnTo>
                    <a:pt x="984587" y="0"/>
                  </a:lnTo>
                  <a:close/>
                </a:path>
              </a:pathLst>
            </a:custGeom>
            <a:solidFill>
              <a:srgbClr val="746F6B"/>
            </a:solidFill>
            <a:ln>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067FF990-BE52-3642-DE4B-A6F64021C58A}"/>
                </a:ext>
              </a:extLst>
            </p:cNvPr>
            <p:cNvSpPr/>
            <p:nvPr/>
          </p:nvSpPr>
          <p:spPr>
            <a:xfrm rot="3462462">
              <a:off x="-643264" y="-568775"/>
              <a:ext cx="1655332" cy="1644586"/>
            </a:xfrm>
            <a:prstGeom prst="ellipse">
              <a:avLst/>
            </a:prstGeom>
            <a:noFill/>
            <a:ln w="28575" cmpd="sng">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Coeur 16">
              <a:extLst>
                <a:ext uri="{FF2B5EF4-FFF2-40B4-BE49-F238E27FC236}">
                  <a16:creationId xmlns:a16="http://schemas.microsoft.com/office/drawing/2014/main" id="{1101BD89-9DCB-303F-94F3-C788B7D7FC6B}"/>
                </a:ext>
              </a:extLst>
            </p:cNvPr>
            <p:cNvSpPr/>
            <p:nvPr/>
          </p:nvSpPr>
          <p:spPr>
            <a:xfrm rot="13086751">
              <a:off x="123710" y="443724"/>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Coeur 17">
              <a:extLst>
                <a:ext uri="{FF2B5EF4-FFF2-40B4-BE49-F238E27FC236}">
                  <a16:creationId xmlns:a16="http://schemas.microsoft.com/office/drawing/2014/main" id="{A6D74DBA-ED0E-5691-3ABC-5C490AEA9F2F}"/>
                </a:ext>
              </a:extLst>
            </p:cNvPr>
            <p:cNvSpPr/>
            <p:nvPr/>
          </p:nvSpPr>
          <p:spPr>
            <a:xfrm rot="7955480">
              <a:off x="426053" y="405242"/>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Coeur 18">
              <a:extLst>
                <a:ext uri="{FF2B5EF4-FFF2-40B4-BE49-F238E27FC236}">
                  <a16:creationId xmlns:a16="http://schemas.microsoft.com/office/drawing/2014/main" id="{EC685C35-A5E9-3FE7-F6AC-84BD39DE0622}"/>
                </a:ext>
              </a:extLst>
            </p:cNvPr>
            <p:cNvSpPr/>
            <p:nvPr/>
          </p:nvSpPr>
          <p:spPr>
            <a:xfrm rot="18811332">
              <a:off x="89309" y="130819"/>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 name="Coeur 19">
              <a:extLst>
                <a:ext uri="{FF2B5EF4-FFF2-40B4-BE49-F238E27FC236}">
                  <a16:creationId xmlns:a16="http://schemas.microsoft.com/office/drawing/2014/main" id="{7ACDEDEC-219E-E659-5BDC-2E082B51FBFB}"/>
                </a:ext>
              </a:extLst>
            </p:cNvPr>
            <p:cNvSpPr/>
            <p:nvPr/>
          </p:nvSpPr>
          <p:spPr>
            <a:xfrm rot="2712500">
              <a:off x="395119" y="100441"/>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ZoneTexte 18">
              <a:extLst>
                <a:ext uri="{FF2B5EF4-FFF2-40B4-BE49-F238E27FC236}">
                  <a16:creationId xmlns:a16="http://schemas.microsoft.com/office/drawing/2014/main" id="{C5344E9B-BCFF-87E5-568E-A262FAD9780E}"/>
                </a:ext>
              </a:extLst>
            </p:cNvPr>
            <p:cNvSpPr txBox="1"/>
            <p:nvPr/>
          </p:nvSpPr>
          <p:spPr>
            <a:xfrm>
              <a:off x="1833878" y="101133"/>
              <a:ext cx="7075103" cy="400110"/>
            </a:xfrm>
            <a:prstGeom prst="rect">
              <a:avLst/>
            </a:prstGeom>
            <a:noFill/>
          </p:spPr>
          <p:txBody>
            <a:bodyPr wrap="square" rtlCol="0">
              <a:spAutoFit/>
            </a:bodyPr>
            <a:lstStyle/>
            <a:p>
              <a:r>
                <a:rPr lang="fr-FR" sz="2000" b="1" cap="small" dirty="0">
                  <a:solidFill>
                    <a:schemeClr val="bg1"/>
                  </a:solidFill>
                  <a:latin typeface="Corbel"/>
                  <a:cs typeface="Corbel"/>
                </a:rPr>
                <a:t>Les Univers Imaginaires </a:t>
              </a:r>
            </a:p>
          </p:txBody>
        </p:sp>
        <p:sp>
          <p:nvSpPr>
            <p:cNvPr id="20" name="ZoneTexte 19">
              <a:extLst>
                <a:ext uri="{FF2B5EF4-FFF2-40B4-BE49-F238E27FC236}">
                  <a16:creationId xmlns:a16="http://schemas.microsoft.com/office/drawing/2014/main" id="{B6B8C302-25DD-7980-F801-29547EBC8320}"/>
                </a:ext>
              </a:extLst>
            </p:cNvPr>
            <p:cNvSpPr txBox="1"/>
            <p:nvPr/>
          </p:nvSpPr>
          <p:spPr>
            <a:xfrm>
              <a:off x="2098731" y="516063"/>
              <a:ext cx="4320844" cy="416697"/>
            </a:xfrm>
            <a:prstGeom prst="rect">
              <a:avLst/>
            </a:prstGeom>
            <a:noFill/>
          </p:spPr>
          <p:txBody>
            <a:bodyPr wrap="square" rtlCol="0">
              <a:spAutoFit/>
            </a:bodyPr>
            <a:lstStyle/>
            <a:p>
              <a:pPr algn="just"/>
              <a:r>
                <a:rPr lang="fr-FR" sz="2000" b="1" dirty="0">
                  <a:solidFill>
                    <a:srgbClr val="5CA9C2"/>
                  </a:solidFill>
                  <a:effectLst/>
                  <a:latin typeface="Calibri" panose="020F0502020204030204" pitchFamily="34" charset="0"/>
                  <a:ea typeface="Times New Roman" panose="02020603050405020304" pitchFamily="18" charset="0"/>
                  <a:cs typeface="Times New Roman" panose="02020603050405020304" pitchFamily="18" charset="0"/>
                </a:rPr>
                <a:t>Contes et légendes en Brocéliande</a:t>
              </a:r>
              <a:endParaRPr lang="fr-FR" sz="2000" dirty="0">
                <a:solidFill>
                  <a:srgbClr val="5CA9C2"/>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22" name="Groupe 21">
            <a:extLst>
              <a:ext uri="{FF2B5EF4-FFF2-40B4-BE49-F238E27FC236}">
                <a16:creationId xmlns:a16="http://schemas.microsoft.com/office/drawing/2014/main" id="{B6F79C06-67BD-9FFC-CE48-E73AE70AA6BD}"/>
              </a:ext>
            </a:extLst>
          </p:cNvPr>
          <p:cNvGrpSpPr/>
          <p:nvPr/>
        </p:nvGrpSpPr>
        <p:grpSpPr>
          <a:xfrm>
            <a:off x="305996" y="1487444"/>
            <a:ext cx="8507928" cy="3264308"/>
            <a:chOff x="-43548" y="1469293"/>
            <a:chExt cx="8507928" cy="3264308"/>
          </a:xfrm>
        </p:grpSpPr>
        <p:sp>
          <p:nvSpPr>
            <p:cNvPr id="4" name="ZoneTexte 3">
              <a:extLst>
                <a:ext uri="{FF2B5EF4-FFF2-40B4-BE49-F238E27FC236}">
                  <a16:creationId xmlns:a16="http://schemas.microsoft.com/office/drawing/2014/main" id="{2C83D1A8-A920-9DAD-9C15-2D83E4E12B83}"/>
                </a:ext>
              </a:extLst>
            </p:cNvPr>
            <p:cNvSpPr txBox="1"/>
            <p:nvPr/>
          </p:nvSpPr>
          <p:spPr>
            <a:xfrm>
              <a:off x="-43547" y="2055945"/>
              <a:ext cx="1899321" cy="2677656"/>
            </a:xfrm>
            <a:prstGeom prst="rect">
              <a:avLst/>
            </a:prstGeom>
            <a:noFill/>
            <a:ln w="9525">
              <a:solidFill>
                <a:schemeClr val="tx1"/>
              </a:solidFill>
            </a:ln>
          </p:spPr>
          <p:txBody>
            <a:bodyPr wrap="square">
              <a:spAutoFit/>
            </a:bodyPr>
            <a:lstStyle/>
            <a:p>
              <a:pPr algn="just"/>
              <a:r>
                <a:rPr lang="fr-FR" sz="1200" b="1" dirty="0">
                  <a:solidFill>
                    <a:srgbClr val="595959"/>
                  </a:solidFill>
                  <a:effectLst/>
                  <a:ea typeface="Times New Roman" panose="02020603050405020304" pitchFamily="18" charset="0"/>
                  <a:cs typeface="Times New Roman" panose="02020603050405020304" pitchFamily="18" charset="0"/>
                </a:rPr>
                <a:t>Invitation :</a:t>
              </a:r>
              <a:endParaRPr lang="fr-FR" sz="1200" dirty="0">
                <a:solidFill>
                  <a:srgbClr val="595959"/>
                </a:solidFill>
                <a:effectLst/>
                <a:ea typeface="Times New Roman" panose="02020603050405020304" pitchFamily="18" charset="0"/>
                <a:cs typeface="Times New Roman" panose="02020603050405020304" pitchFamily="18" charset="0"/>
              </a:endParaRPr>
            </a:p>
            <a:p>
              <a:r>
                <a:rPr lang="fr-FR" sz="1200" dirty="0">
                  <a:effectLst/>
                  <a:ea typeface="Times New Roman" panose="02020603050405020304" pitchFamily="18" charset="0"/>
                </a:rPr>
                <a:t>« Quittez la réalité de votre quotidien et entrez en Brocéliande, berceau de mille contes et légendes ! Partez sur les traces du roi Arthur, son fidèle Merlin et tous leurs compagnons d’aventures mais prenez garde ! D’autres êtres imaginaires peuplent notre territoire : fées et korrigans pourraient bien vous jouer des tours… »</a:t>
              </a:r>
              <a:endParaRPr lang="fr-FR" sz="1200" dirty="0">
                <a:solidFill>
                  <a:srgbClr val="595959"/>
                </a:solidFill>
                <a:effectLst/>
                <a:ea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92B5950A-DB07-9C5B-C92A-5178FE3612DE}"/>
                </a:ext>
              </a:extLst>
            </p:cNvPr>
            <p:cNvSpPr txBox="1"/>
            <p:nvPr/>
          </p:nvSpPr>
          <p:spPr>
            <a:xfrm>
              <a:off x="-43548" y="1469293"/>
              <a:ext cx="8507928" cy="339517"/>
            </a:xfrm>
            <a:prstGeom prst="rect">
              <a:avLst/>
            </a:prstGeom>
            <a:noFill/>
            <a:ln w="9525">
              <a:solidFill>
                <a:schemeClr val="tx1"/>
              </a:solidFill>
            </a:ln>
          </p:spPr>
          <p:txBody>
            <a:bodyPr wrap="square">
              <a:spAutoFit/>
            </a:bodyPr>
            <a:lstStyle/>
            <a:p>
              <a:pPr algn="just">
                <a:lnSpc>
                  <a:spcPct val="150000"/>
                </a:lnSpc>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Carte postale de l’Univers présentant les sites et offres  identifiés Offres incarnant un ou plusieurs Univers (cette carte n’est pas figée).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grpSp>
      <p:pic>
        <p:nvPicPr>
          <p:cNvPr id="2" name="Image 1">
            <a:extLst>
              <a:ext uri="{FF2B5EF4-FFF2-40B4-BE49-F238E27FC236}">
                <a16:creationId xmlns:a16="http://schemas.microsoft.com/office/drawing/2014/main" id="{3E609968-2A3B-5082-AD67-E63FB266F0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36" t="4823" r="2650" b="4183"/>
          <a:stretch/>
        </p:blipFill>
        <p:spPr>
          <a:xfrm>
            <a:off x="2333625" y="2074096"/>
            <a:ext cx="6480299" cy="4422248"/>
          </a:xfrm>
          <a:prstGeom prst="rect">
            <a:avLst/>
          </a:prstGeom>
        </p:spPr>
      </p:pic>
    </p:spTree>
    <p:extLst>
      <p:ext uri="{BB962C8B-B14F-4D97-AF65-F5344CB8AC3E}">
        <p14:creationId xmlns:p14="http://schemas.microsoft.com/office/powerpoint/2010/main" val="12214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DCBC533-55D4-D29B-9986-139186EAAD73}"/>
              </a:ext>
            </a:extLst>
          </p:cNvPr>
          <p:cNvSpPr>
            <a:spLocks noGrp="1"/>
          </p:cNvSpPr>
          <p:nvPr>
            <p:ph type="subTitle" idx="1"/>
          </p:nvPr>
        </p:nvSpPr>
        <p:spPr>
          <a:xfrm>
            <a:off x="349341" y="1497950"/>
            <a:ext cx="3868095" cy="2974611"/>
          </a:xfrm>
          <a:ln w="9525">
            <a:solidFill>
              <a:schemeClr val="tx1"/>
            </a:solidFill>
          </a:ln>
        </p:spPr>
        <p:txBody>
          <a:bodyPr>
            <a:normAutofit/>
          </a:bodyPr>
          <a:lstStyle/>
          <a:p>
            <a:pPr algn="just"/>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La Destination Brocéliande a travaillé depuis 2018, sur une stratégie de développement touristique mettant en valeur les identités du territoire.</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Ce document a pour vocation de vous présenter les Univers Imaginaires, imaginés à l’échelle de la Destination Brocéliande.</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Vous y trouverez des exemples de projets déclinant les Univers et des cartes présentant des offres déjà identifiées et relevant d’un Univers. Cette liste d’offres n’est pas figée et doit vous permettre d’y inscrire votre offre touristique.</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lgn="just">
              <a:spcBef>
                <a:spcPts val="900"/>
              </a:spcBef>
              <a:spcAft>
                <a:spcPts val="450"/>
              </a:spcAf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Pour accompagner cette présentation et vous inspirer dans la mise en œuvre de votre offre en lien avec les univers, vous trouverez trois cahiers d’inspiration : Projet, Paysage - Architecture et Mobilier.</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11" name="Groupe 10">
            <a:extLst>
              <a:ext uri="{FF2B5EF4-FFF2-40B4-BE49-F238E27FC236}">
                <a16:creationId xmlns:a16="http://schemas.microsoft.com/office/drawing/2014/main" id="{F257BF81-B64F-5429-3529-FE92F2B5F554}"/>
              </a:ext>
            </a:extLst>
          </p:cNvPr>
          <p:cNvGrpSpPr/>
          <p:nvPr/>
        </p:nvGrpSpPr>
        <p:grpSpPr>
          <a:xfrm>
            <a:off x="-647701" y="-582514"/>
            <a:ext cx="9791701" cy="1951099"/>
            <a:chOff x="-637891" y="-574148"/>
            <a:chExt cx="9791701" cy="1951099"/>
          </a:xfrm>
        </p:grpSpPr>
        <p:sp>
          <p:nvSpPr>
            <p:cNvPr id="12" name="Ellipse 11">
              <a:extLst>
                <a:ext uri="{FF2B5EF4-FFF2-40B4-BE49-F238E27FC236}">
                  <a16:creationId xmlns:a16="http://schemas.microsoft.com/office/drawing/2014/main" id="{395F9236-D89F-2B3C-CFED-0C24ACFC6F1F}"/>
                </a:ext>
              </a:extLst>
            </p:cNvPr>
            <p:cNvSpPr/>
            <p:nvPr/>
          </p:nvSpPr>
          <p:spPr>
            <a:xfrm rot="3462462">
              <a:off x="-572030" y="-499255"/>
              <a:ext cx="1511333" cy="1505543"/>
            </a:xfrm>
            <a:prstGeom prst="ellipse">
              <a:avLst/>
            </a:prstGeom>
            <a:gradFill flip="none" rotWithShape="1">
              <a:gsLst>
                <a:gs pos="32000">
                  <a:srgbClr val="746F6B"/>
                </a:gs>
                <a:gs pos="99000">
                  <a:srgbClr val="D3CBB4">
                    <a:alpha val="7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a:extLst>
                <a:ext uri="{FF2B5EF4-FFF2-40B4-BE49-F238E27FC236}">
                  <a16:creationId xmlns:a16="http://schemas.microsoft.com/office/drawing/2014/main" id="{1E82A72E-9FF9-960C-541C-82E136FA65D0}"/>
                </a:ext>
              </a:extLst>
            </p:cNvPr>
            <p:cNvSpPr/>
            <p:nvPr/>
          </p:nvSpPr>
          <p:spPr>
            <a:xfrm>
              <a:off x="-14269" y="-7134"/>
              <a:ext cx="9168079" cy="1384085"/>
            </a:xfrm>
            <a:custGeom>
              <a:avLst/>
              <a:gdLst>
                <a:gd name="connsiteX0" fmla="*/ 984587 w 9168079"/>
                <a:gd name="connsiteY0" fmla="*/ 0 h 1384085"/>
                <a:gd name="connsiteX1" fmla="*/ 9160945 w 9168079"/>
                <a:gd name="connsiteY1" fmla="*/ 7134 h 1384085"/>
                <a:gd name="connsiteX2" fmla="*/ 9168079 w 9168079"/>
                <a:gd name="connsiteY2" fmla="*/ 1355547 h 1384085"/>
                <a:gd name="connsiteX3" fmla="*/ 0 w 9168079"/>
                <a:gd name="connsiteY3" fmla="*/ 1384085 h 1384085"/>
                <a:gd name="connsiteX4" fmla="*/ 7134 w 9168079"/>
                <a:gd name="connsiteY4" fmla="*/ 1063034 h 1384085"/>
                <a:gd name="connsiteX5" fmla="*/ 171232 w 9168079"/>
                <a:gd name="connsiteY5" fmla="*/ 1091572 h 1384085"/>
                <a:gd name="connsiteX6" fmla="*/ 420946 w 9168079"/>
                <a:gd name="connsiteY6" fmla="*/ 1055900 h 1384085"/>
                <a:gd name="connsiteX7" fmla="*/ 642122 w 9168079"/>
                <a:gd name="connsiteY7" fmla="*/ 970286 h 1384085"/>
                <a:gd name="connsiteX8" fmla="*/ 849028 w 9168079"/>
                <a:gd name="connsiteY8" fmla="*/ 770521 h 1384085"/>
                <a:gd name="connsiteX9" fmla="*/ 970318 w 9168079"/>
                <a:gd name="connsiteY9" fmla="*/ 549353 h 1384085"/>
                <a:gd name="connsiteX10" fmla="*/ 1027395 w 9168079"/>
                <a:gd name="connsiteY10" fmla="*/ 249706 h 1384085"/>
                <a:gd name="connsiteX11" fmla="*/ 984587 w 9168079"/>
                <a:gd name="connsiteY11" fmla="*/ 0 h 13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8079" h="1384085">
                  <a:moveTo>
                    <a:pt x="984587" y="0"/>
                  </a:moveTo>
                  <a:lnTo>
                    <a:pt x="9160945" y="7134"/>
                  </a:lnTo>
                  <a:lnTo>
                    <a:pt x="9168079" y="1355547"/>
                  </a:lnTo>
                  <a:lnTo>
                    <a:pt x="0" y="1384085"/>
                  </a:lnTo>
                  <a:lnTo>
                    <a:pt x="7134" y="1063034"/>
                  </a:lnTo>
                  <a:lnTo>
                    <a:pt x="171232" y="1091572"/>
                  </a:lnTo>
                  <a:lnTo>
                    <a:pt x="420946" y="1055900"/>
                  </a:lnTo>
                  <a:lnTo>
                    <a:pt x="642122" y="970286"/>
                  </a:lnTo>
                  <a:lnTo>
                    <a:pt x="849028" y="770521"/>
                  </a:lnTo>
                  <a:lnTo>
                    <a:pt x="970318" y="549353"/>
                  </a:lnTo>
                  <a:lnTo>
                    <a:pt x="1027395" y="249706"/>
                  </a:lnTo>
                  <a:lnTo>
                    <a:pt x="984587" y="0"/>
                  </a:lnTo>
                  <a:close/>
                </a:path>
              </a:pathLst>
            </a:custGeom>
            <a:solidFill>
              <a:srgbClr val="746F6B"/>
            </a:solidFill>
            <a:ln>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067FF990-BE52-3642-DE4B-A6F64021C58A}"/>
                </a:ext>
              </a:extLst>
            </p:cNvPr>
            <p:cNvSpPr/>
            <p:nvPr/>
          </p:nvSpPr>
          <p:spPr>
            <a:xfrm rot="3462462">
              <a:off x="-643264" y="-568775"/>
              <a:ext cx="1655332" cy="1644586"/>
            </a:xfrm>
            <a:prstGeom prst="ellipse">
              <a:avLst/>
            </a:prstGeom>
            <a:noFill/>
            <a:ln w="28575" cmpd="sng">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Coeur 16">
              <a:extLst>
                <a:ext uri="{FF2B5EF4-FFF2-40B4-BE49-F238E27FC236}">
                  <a16:creationId xmlns:a16="http://schemas.microsoft.com/office/drawing/2014/main" id="{1101BD89-9DCB-303F-94F3-C788B7D7FC6B}"/>
                </a:ext>
              </a:extLst>
            </p:cNvPr>
            <p:cNvSpPr/>
            <p:nvPr/>
          </p:nvSpPr>
          <p:spPr>
            <a:xfrm rot="13086751">
              <a:off x="123710" y="443724"/>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Coeur 17">
              <a:extLst>
                <a:ext uri="{FF2B5EF4-FFF2-40B4-BE49-F238E27FC236}">
                  <a16:creationId xmlns:a16="http://schemas.microsoft.com/office/drawing/2014/main" id="{A6D74DBA-ED0E-5691-3ABC-5C490AEA9F2F}"/>
                </a:ext>
              </a:extLst>
            </p:cNvPr>
            <p:cNvSpPr/>
            <p:nvPr/>
          </p:nvSpPr>
          <p:spPr>
            <a:xfrm rot="7955480">
              <a:off x="426053" y="405242"/>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Coeur 18">
              <a:extLst>
                <a:ext uri="{FF2B5EF4-FFF2-40B4-BE49-F238E27FC236}">
                  <a16:creationId xmlns:a16="http://schemas.microsoft.com/office/drawing/2014/main" id="{EC685C35-A5E9-3FE7-F6AC-84BD39DE0622}"/>
                </a:ext>
              </a:extLst>
            </p:cNvPr>
            <p:cNvSpPr/>
            <p:nvPr/>
          </p:nvSpPr>
          <p:spPr>
            <a:xfrm rot="18811332">
              <a:off x="89309" y="130819"/>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 name="Coeur 19">
              <a:extLst>
                <a:ext uri="{FF2B5EF4-FFF2-40B4-BE49-F238E27FC236}">
                  <a16:creationId xmlns:a16="http://schemas.microsoft.com/office/drawing/2014/main" id="{7ACDEDEC-219E-E659-5BDC-2E082B51FBFB}"/>
                </a:ext>
              </a:extLst>
            </p:cNvPr>
            <p:cNvSpPr/>
            <p:nvPr/>
          </p:nvSpPr>
          <p:spPr>
            <a:xfrm rot="2712500">
              <a:off x="395119" y="100441"/>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ZoneTexte 18">
              <a:extLst>
                <a:ext uri="{FF2B5EF4-FFF2-40B4-BE49-F238E27FC236}">
                  <a16:creationId xmlns:a16="http://schemas.microsoft.com/office/drawing/2014/main" id="{C5344E9B-BCFF-87E5-568E-A262FAD9780E}"/>
                </a:ext>
              </a:extLst>
            </p:cNvPr>
            <p:cNvSpPr txBox="1"/>
            <p:nvPr/>
          </p:nvSpPr>
          <p:spPr>
            <a:xfrm>
              <a:off x="1833878" y="101133"/>
              <a:ext cx="7075103" cy="400110"/>
            </a:xfrm>
            <a:prstGeom prst="rect">
              <a:avLst/>
            </a:prstGeom>
            <a:noFill/>
          </p:spPr>
          <p:txBody>
            <a:bodyPr wrap="square" rtlCol="0">
              <a:spAutoFit/>
            </a:bodyPr>
            <a:lstStyle/>
            <a:p>
              <a:r>
                <a:rPr lang="fr-FR" sz="2000" b="1" cap="small" dirty="0">
                  <a:solidFill>
                    <a:schemeClr val="bg1"/>
                  </a:solidFill>
                  <a:latin typeface="Corbel"/>
                  <a:cs typeface="Corbel"/>
                </a:rPr>
                <a:t>Les Univers Imaginaires </a:t>
              </a:r>
            </a:p>
          </p:txBody>
        </p:sp>
        <p:sp>
          <p:nvSpPr>
            <p:cNvPr id="20" name="ZoneTexte 19">
              <a:extLst>
                <a:ext uri="{FF2B5EF4-FFF2-40B4-BE49-F238E27FC236}">
                  <a16:creationId xmlns:a16="http://schemas.microsoft.com/office/drawing/2014/main" id="{B6B8C302-25DD-7980-F801-29547EBC8320}"/>
                </a:ext>
              </a:extLst>
            </p:cNvPr>
            <p:cNvSpPr txBox="1"/>
            <p:nvPr/>
          </p:nvSpPr>
          <p:spPr>
            <a:xfrm>
              <a:off x="2098731" y="516063"/>
              <a:ext cx="3108269" cy="338554"/>
            </a:xfrm>
            <a:prstGeom prst="rect">
              <a:avLst/>
            </a:prstGeom>
            <a:noFill/>
          </p:spPr>
          <p:txBody>
            <a:bodyPr wrap="square" rtlCol="0">
              <a:spAutoFit/>
            </a:bodyPr>
            <a:lstStyle/>
            <a:p>
              <a:r>
                <a:rPr lang="fr-FR"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a:t>
              </a:r>
              <a:r>
                <a:rPr lang="fr-FR"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réambule</a:t>
              </a:r>
              <a:r>
                <a:rPr lang="fr-FR" sz="16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endParaRPr lang="fr-FR" sz="16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25" name="Groupe 24">
            <a:extLst>
              <a:ext uri="{FF2B5EF4-FFF2-40B4-BE49-F238E27FC236}">
                <a16:creationId xmlns:a16="http://schemas.microsoft.com/office/drawing/2014/main" id="{C00574A1-7C54-825B-E2A8-B52E32F70345}"/>
              </a:ext>
            </a:extLst>
          </p:cNvPr>
          <p:cNvGrpSpPr/>
          <p:nvPr/>
        </p:nvGrpSpPr>
        <p:grpSpPr>
          <a:xfrm rot="21424625">
            <a:off x="925098" y="4785927"/>
            <a:ext cx="2742534" cy="633512"/>
            <a:chOff x="749959" y="5345945"/>
            <a:chExt cx="2742534" cy="646331"/>
          </a:xfrm>
        </p:grpSpPr>
        <p:sp>
          <p:nvSpPr>
            <p:cNvPr id="21" name="ZoneTexte 20">
              <a:extLst>
                <a:ext uri="{FF2B5EF4-FFF2-40B4-BE49-F238E27FC236}">
                  <a16:creationId xmlns:a16="http://schemas.microsoft.com/office/drawing/2014/main" id="{A52C6032-A0B1-9839-5B1D-19CB9E77986D}"/>
                </a:ext>
              </a:extLst>
            </p:cNvPr>
            <p:cNvSpPr txBox="1"/>
            <p:nvPr/>
          </p:nvSpPr>
          <p:spPr>
            <a:xfrm rot="20767958">
              <a:off x="749959" y="5345945"/>
              <a:ext cx="1280163" cy="646331"/>
            </a:xfrm>
            <a:prstGeom prst="rect">
              <a:avLst/>
            </a:prstGeom>
            <a:noFill/>
          </p:spPr>
          <p:txBody>
            <a:bodyPr wrap="square" rtlCol="0">
              <a:spAutoFit/>
            </a:bodyPr>
            <a:lstStyle/>
            <a:p>
              <a:pPr algn="ctr"/>
              <a:r>
                <a:rPr lang="fr-FR" b="1" dirty="0">
                  <a:solidFill>
                    <a:srgbClr val="640032"/>
                  </a:solidFill>
                  <a:latin typeface="Philosopher" panose="02000503000000020004" pitchFamily="2" charset="0"/>
                </a:rPr>
                <a:t>Esprit créatif</a:t>
              </a:r>
            </a:p>
          </p:txBody>
        </p:sp>
        <p:sp>
          <p:nvSpPr>
            <p:cNvPr id="22" name="ZoneTexte 21">
              <a:extLst>
                <a:ext uri="{FF2B5EF4-FFF2-40B4-BE49-F238E27FC236}">
                  <a16:creationId xmlns:a16="http://schemas.microsoft.com/office/drawing/2014/main" id="{114C86F3-A440-C468-BF61-D8E06FCDBA6F}"/>
                </a:ext>
              </a:extLst>
            </p:cNvPr>
            <p:cNvSpPr txBox="1"/>
            <p:nvPr/>
          </p:nvSpPr>
          <p:spPr>
            <a:xfrm rot="20767958">
              <a:off x="2025676" y="5345945"/>
              <a:ext cx="1466817" cy="646331"/>
            </a:xfrm>
            <a:prstGeom prst="rect">
              <a:avLst/>
            </a:prstGeom>
            <a:noFill/>
          </p:spPr>
          <p:txBody>
            <a:bodyPr wrap="square" rtlCol="0">
              <a:spAutoFit/>
            </a:bodyPr>
            <a:lstStyle/>
            <a:p>
              <a:pPr algn="ctr"/>
              <a:r>
                <a:rPr lang="fr-FR" b="1" dirty="0">
                  <a:solidFill>
                    <a:srgbClr val="C99D21"/>
                  </a:solidFill>
                  <a:latin typeface="Philosopher" panose="02000503000000020004" pitchFamily="2" charset="0"/>
                </a:rPr>
                <a:t>Voyage</a:t>
              </a:r>
              <a:r>
                <a:rPr lang="fr-FR" b="1" dirty="0">
                  <a:solidFill>
                    <a:srgbClr val="D8A724"/>
                  </a:solidFill>
                  <a:latin typeface="Philosopher" panose="02000503000000020004" pitchFamily="2" charset="0"/>
                </a:rPr>
                <a:t> dans le temps</a:t>
              </a:r>
            </a:p>
          </p:txBody>
        </p:sp>
      </p:grpSp>
      <p:sp>
        <p:nvSpPr>
          <p:cNvPr id="26" name="Sous-titre 2">
            <a:extLst>
              <a:ext uri="{FF2B5EF4-FFF2-40B4-BE49-F238E27FC236}">
                <a16:creationId xmlns:a16="http://schemas.microsoft.com/office/drawing/2014/main" id="{62A0C5FE-AFE2-A961-74DE-B29C88250E32}"/>
              </a:ext>
            </a:extLst>
          </p:cNvPr>
          <p:cNvSpPr txBox="1">
            <a:spLocks/>
          </p:cNvSpPr>
          <p:nvPr/>
        </p:nvSpPr>
        <p:spPr>
          <a:xfrm>
            <a:off x="4413381" y="1513995"/>
            <a:ext cx="4432922" cy="1140308"/>
          </a:xfrm>
          <a:prstGeom prst="rect">
            <a:avLst/>
          </a:prstGeom>
          <a:ln w="952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5000"/>
              </a:lnSpc>
              <a:spcBef>
                <a:spcPts val="900"/>
              </a:spcBef>
              <a:spcAft>
                <a:spcPts val="450"/>
              </a:spcAft>
            </a:pPr>
            <a:r>
              <a:rPr lang="fr-FR" sz="12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La définition des Univers imaginaires</a:t>
            </a:r>
            <a:endParaRPr lang="fr-FR" sz="1200" dirty="0">
              <a:solidFill>
                <a:srgbClr val="595959"/>
              </a:solidFill>
              <a:latin typeface="Cambria" panose="02040503050406030204" pitchFamily="18" charset="0"/>
              <a:ea typeface="Calibri" panose="020F0502020204030204" pitchFamily="34" charset="0"/>
              <a:cs typeface="Times New Roman" panose="02020603050405020304" pitchFamily="18" charset="0"/>
            </a:endParaRPr>
          </a:p>
          <a:p>
            <a:pPr algn="just"/>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Un univers imaginaire raconte le territoire et met en valeur ses particularités, ses richesses. Il est construit sur une thématique forte et fait du lien entre différents lieux d’intérêts pour les visiteurs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E539FADD-E607-971E-8ABF-876DCD4CD538}"/>
              </a:ext>
            </a:extLst>
          </p:cNvPr>
          <p:cNvSpPr txBox="1"/>
          <p:nvPr/>
        </p:nvSpPr>
        <p:spPr>
          <a:xfrm>
            <a:off x="4413381" y="2841366"/>
            <a:ext cx="4432922" cy="3815532"/>
          </a:xfrm>
          <a:prstGeom prst="rect">
            <a:avLst/>
          </a:prstGeom>
          <a:noFill/>
          <a:ln w="9525">
            <a:solidFill>
              <a:schemeClr val="tx1"/>
            </a:solidFill>
          </a:ln>
        </p:spPr>
        <p:txBody>
          <a:bodyPr wrap="square">
            <a:spAutoFit/>
          </a:bodyPr>
          <a:lstStyle/>
          <a:p>
            <a:pPr algn="just">
              <a:lnSpc>
                <a:spcPct val="120000"/>
              </a:lnSpc>
              <a:spcBef>
                <a:spcPts val="900"/>
              </a:spcBef>
              <a:spcAft>
                <a:spcPts val="450"/>
              </a:spcAft>
            </a:pPr>
            <a:r>
              <a:rPr lang="fr-FR" sz="1200" b="1" dirty="0">
                <a:solidFill>
                  <a:srgbClr val="595959"/>
                </a:solidFill>
                <a:ea typeface="Calibri" panose="020F0502020204030204" pitchFamily="34" charset="0"/>
                <a:cs typeface="Times New Roman" panose="02020603050405020304" pitchFamily="18" charset="0"/>
              </a:rPr>
              <a:t>Les fonctions des Univers Imaginaires</a:t>
            </a:r>
            <a:endParaRPr lang="fr-FR" sz="1200" dirty="0">
              <a:solidFill>
                <a:srgbClr val="595959"/>
              </a:solidFill>
              <a:ea typeface="Calibri" panose="020F0502020204030204" pitchFamily="34" charset="0"/>
              <a:cs typeface="Times New Roman" panose="02020603050405020304" pitchFamily="18" charset="0"/>
            </a:endParaRPr>
          </a:p>
          <a:p>
            <a:pPr algn="just">
              <a:lnSpc>
                <a:spcPct val="120000"/>
              </a:lnSpc>
              <a:spcAft>
                <a:spcPts val="450"/>
              </a:spcAft>
            </a:pPr>
            <a:r>
              <a:rPr lang="fr-FR" sz="1200" dirty="0">
                <a:solidFill>
                  <a:srgbClr val="595959"/>
                </a:solidFill>
                <a:ea typeface="Times New Roman" panose="02020603050405020304" pitchFamily="18" charset="0"/>
                <a:cs typeface="Times New Roman" panose="02020603050405020304" pitchFamily="18" charset="0"/>
              </a:rPr>
              <a:t>Les Univers Imaginaires ont pour fonction de donner envie aux visiteurs de : </a:t>
            </a:r>
          </a:p>
          <a:p>
            <a:pPr marL="257175" indent="-257175" algn="just">
              <a:lnSpc>
                <a:spcPct val="120000"/>
              </a:lnSpc>
              <a:spcBef>
                <a:spcPts val="0"/>
              </a:spcBef>
              <a:buFont typeface="Calibri" panose="020F0502020204030204" pitchFamily="34" charset="0"/>
              <a:buChar char="-"/>
            </a:pPr>
            <a:r>
              <a:rPr lang="fr-FR" sz="1200" dirty="0">
                <a:solidFill>
                  <a:srgbClr val="595959"/>
                </a:solidFill>
                <a:ea typeface="Calibri" panose="020F0502020204030204" pitchFamily="34" charset="0"/>
                <a:cs typeface="Times New Roman" panose="02020603050405020304" pitchFamily="18" charset="0"/>
              </a:rPr>
              <a:t>Découvrir le territoire dans une vision élargie (consommation touristique)</a:t>
            </a:r>
          </a:p>
          <a:p>
            <a:pPr marL="257175" indent="-257175" algn="just">
              <a:lnSpc>
                <a:spcPct val="120000"/>
              </a:lnSpc>
              <a:spcBef>
                <a:spcPts val="0"/>
              </a:spcBef>
              <a:buFont typeface="Calibri" panose="020F0502020204030204" pitchFamily="34" charset="0"/>
              <a:buChar char="-"/>
            </a:pPr>
            <a:r>
              <a:rPr lang="fr-FR" sz="1200" dirty="0">
                <a:solidFill>
                  <a:srgbClr val="595959"/>
                </a:solidFill>
                <a:ea typeface="Calibri" panose="020F0502020204030204" pitchFamily="34" charset="0"/>
                <a:cs typeface="Times New Roman" panose="02020603050405020304" pitchFamily="18" charset="0"/>
              </a:rPr>
              <a:t>Rester plus longtemps sur le territoire (séjour prolongé) </a:t>
            </a:r>
          </a:p>
          <a:p>
            <a:pPr marL="257175" indent="-257175" algn="just">
              <a:lnSpc>
                <a:spcPct val="120000"/>
              </a:lnSpc>
              <a:spcBef>
                <a:spcPts val="0"/>
              </a:spcBef>
              <a:buFont typeface="Calibri" panose="020F0502020204030204" pitchFamily="34" charset="0"/>
              <a:buChar char="-"/>
            </a:pPr>
            <a:r>
              <a:rPr lang="fr-FR" sz="1200" dirty="0">
                <a:solidFill>
                  <a:srgbClr val="595959"/>
                </a:solidFill>
                <a:ea typeface="Calibri" panose="020F0502020204030204" pitchFamily="34" charset="0"/>
                <a:cs typeface="Times New Roman" panose="02020603050405020304" pitchFamily="18" charset="0"/>
              </a:rPr>
              <a:t>Revenir sur le territoire (fidélisation client) </a:t>
            </a:r>
          </a:p>
          <a:p>
            <a:pPr algn="just">
              <a:lnSpc>
                <a:spcPct val="120000"/>
              </a:lnSpc>
              <a:spcAft>
                <a:spcPts val="450"/>
              </a:spcAft>
            </a:pPr>
            <a:r>
              <a:rPr lang="fr-FR" sz="1200" dirty="0">
                <a:solidFill>
                  <a:srgbClr val="595959"/>
                </a:solidFill>
                <a:ea typeface="Times New Roman" panose="02020603050405020304" pitchFamily="18" charset="0"/>
                <a:cs typeface="Times New Roman" panose="02020603050405020304" pitchFamily="18" charset="0"/>
              </a:rPr>
              <a:t>Ils permettent de faire vivre et mettre en scène le territoire. Ils sont structurants et composent un ensemble cohérent, singulier, complémentaire de la Destination. </a:t>
            </a:r>
            <a:r>
              <a:rPr lang="fr-FR" sz="1200" b="1" dirty="0">
                <a:solidFill>
                  <a:srgbClr val="595959"/>
                </a:solidFill>
                <a:ea typeface="Times New Roman" panose="02020603050405020304" pitchFamily="18" charset="0"/>
                <a:cs typeface="Times New Roman" panose="02020603050405020304" pitchFamily="18" charset="0"/>
              </a:rPr>
              <a:t>Ils représentent un fil conducteur de l’expérience touristique</a:t>
            </a:r>
            <a:r>
              <a:rPr lang="fr-FR" sz="1200" dirty="0">
                <a:solidFill>
                  <a:srgbClr val="595959"/>
                </a:solidFill>
                <a:ea typeface="Times New Roman" panose="02020603050405020304" pitchFamily="18" charset="0"/>
                <a:cs typeface="Times New Roman" panose="02020603050405020304" pitchFamily="18" charset="0"/>
              </a:rPr>
              <a:t> qui relie des activités et des lieux discontinus.</a:t>
            </a:r>
          </a:p>
          <a:p>
            <a:pPr algn="just">
              <a:lnSpc>
                <a:spcPct val="120000"/>
              </a:lnSpc>
              <a:spcAft>
                <a:spcPts val="450"/>
              </a:spcAft>
            </a:pPr>
            <a:r>
              <a:rPr lang="fr-FR" sz="1200" dirty="0">
                <a:solidFill>
                  <a:srgbClr val="595959"/>
                </a:solidFill>
                <a:ea typeface="Times New Roman" panose="02020603050405020304" pitchFamily="18" charset="0"/>
                <a:cs typeface="Times New Roman" panose="02020603050405020304" pitchFamily="18" charset="0"/>
              </a:rPr>
              <a:t>Ces univers imaginaires se déclinent dans les lieux les plus appropriés en fonction de l’offre existante (activités de pleine nature, sites patrimoniaux, sites culturels, sites de visites, lieux de restauration, hébergements…).</a:t>
            </a:r>
          </a:p>
        </p:txBody>
      </p:sp>
      <p:sp>
        <p:nvSpPr>
          <p:cNvPr id="4" name="ZoneTexte 3">
            <a:extLst>
              <a:ext uri="{FF2B5EF4-FFF2-40B4-BE49-F238E27FC236}">
                <a16:creationId xmlns:a16="http://schemas.microsoft.com/office/drawing/2014/main" id="{B0C59260-52E3-8A56-2610-60C2A79481F3}"/>
              </a:ext>
            </a:extLst>
          </p:cNvPr>
          <p:cNvSpPr txBox="1"/>
          <p:nvPr/>
        </p:nvSpPr>
        <p:spPr>
          <a:xfrm rot="20592583">
            <a:off x="1074572" y="5625199"/>
            <a:ext cx="1151628" cy="646331"/>
          </a:xfrm>
          <a:prstGeom prst="rect">
            <a:avLst/>
          </a:prstGeom>
          <a:noFill/>
        </p:spPr>
        <p:txBody>
          <a:bodyPr wrap="square" rtlCol="0">
            <a:spAutoFit/>
          </a:bodyPr>
          <a:lstStyle/>
          <a:p>
            <a:pPr algn="ctr"/>
            <a:r>
              <a:rPr lang="fr-FR" b="1" dirty="0">
                <a:solidFill>
                  <a:srgbClr val="A3C515"/>
                </a:solidFill>
                <a:latin typeface="Philosopher" panose="02000503000000020004" pitchFamily="2" charset="0"/>
              </a:rPr>
              <a:t>Bain de nature</a:t>
            </a:r>
          </a:p>
        </p:txBody>
      </p:sp>
      <p:sp>
        <p:nvSpPr>
          <p:cNvPr id="5" name="ZoneTexte 4">
            <a:extLst>
              <a:ext uri="{FF2B5EF4-FFF2-40B4-BE49-F238E27FC236}">
                <a16:creationId xmlns:a16="http://schemas.microsoft.com/office/drawing/2014/main" id="{E0BBE022-8039-5492-CD12-326475E4ECD9}"/>
              </a:ext>
            </a:extLst>
          </p:cNvPr>
          <p:cNvSpPr txBox="1"/>
          <p:nvPr/>
        </p:nvSpPr>
        <p:spPr>
          <a:xfrm rot="20592583">
            <a:off x="2240538" y="5625200"/>
            <a:ext cx="1366925" cy="646331"/>
          </a:xfrm>
          <a:prstGeom prst="rect">
            <a:avLst/>
          </a:prstGeom>
          <a:noFill/>
        </p:spPr>
        <p:txBody>
          <a:bodyPr wrap="square" rtlCol="0">
            <a:spAutoFit/>
          </a:bodyPr>
          <a:lstStyle/>
          <a:p>
            <a:pPr algn="ctr"/>
            <a:r>
              <a:rPr lang="fr-FR" b="1" dirty="0">
                <a:solidFill>
                  <a:srgbClr val="5CA9C2"/>
                </a:solidFill>
                <a:latin typeface="Philosopher" panose="02000503000000020004" pitchFamily="2" charset="0"/>
              </a:rPr>
              <a:t>Contes et légendes</a:t>
            </a:r>
          </a:p>
        </p:txBody>
      </p:sp>
    </p:spTree>
    <p:extLst>
      <p:ext uri="{BB962C8B-B14F-4D97-AF65-F5344CB8AC3E}">
        <p14:creationId xmlns:p14="http://schemas.microsoft.com/office/powerpoint/2010/main" val="83987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F257BF81-B64F-5429-3529-FE92F2B5F554}"/>
              </a:ext>
            </a:extLst>
          </p:cNvPr>
          <p:cNvGrpSpPr/>
          <p:nvPr/>
        </p:nvGrpSpPr>
        <p:grpSpPr>
          <a:xfrm>
            <a:off x="-647701" y="-564584"/>
            <a:ext cx="9791701" cy="1873432"/>
            <a:chOff x="-637891" y="-574148"/>
            <a:chExt cx="9791701" cy="1951099"/>
          </a:xfrm>
        </p:grpSpPr>
        <p:sp>
          <p:nvSpPr>
            <p:cNvPr id="12" name="Ellipse 11">
              <a:extLst>
                <a:ext uri="{FF2B5EF4-FFF2-40B4-BE49-F238E27FC236}">
                  <a16:creationId xmlns:a16="http://schemas.microsoft.com/office/drawing/2014/main" id="{395F9236-D89F-2B3C-CFED-0C24ACFC6F1F}"/>
                </a:ext>
              </a:extLst>
            </p:cNvPr>
            <p:cNvSpPr/>
            <p:nvPr/>
          </p:nvSpPr>
          <p:spPr>
            <a:xfrm rot="3462462">
              <a:off x="-572030" y="-499255"/>
              <a:ext cx="1511333" cy="1505543"/>
            </a:xfrm>
            <a:prstGeom prst="ellipse">
              <a:avLst/>
            </a:prstGeom>
            <a:gradFill flip="none" rotWithShape="1">
              <a:gsLst>
                <a:gs pos="32000">
                  <a:srgbClr val="746F6B"/>
                </a:gs>
                <a:gs pos="99000">
                  <a:srgbClr val="D3CBB4">
                    <a:alpha val="7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a:extLst>
                <a:ext uri="{FF2B5EF4-FFF2-40B4-BE49-F238E27FC236}">
                  <a16:creationId xmlns:a16="http://schemas.microsoft.com/office/drawing/2014/main" id="{1E82A72E-9FF9-960C-541C-82E136FA65D0}"/>
                </a:ext>
              </a:extLst>
            </p:cNvPr>
            <p:cNvSpPr/>
            <p:nvPr/>
          </p:nvSpPr>
          <p:spPr>
            <a:xfrm>
              <a:off x="-14269" y="-7134"/>
              <a:ext cx="9168079" cy="1384085"/>
            </a:xfrm>
            <a:custGeom>
              <a:avLst/>
              <a:gdLst>
                <a:gd name="connsiteX0" fmla="*/ 984587 w 9168079"/>
                <a:gd name="connsiteY0" fmla="*/ 0 h 1384085"/>
                <a:gd name="connsiteX1" fmla="*/ 9160945 w 9168079"/>
                <a:gd name="connsiteY1" fmla="*/ 7134 h 1384085"/>
                <a:gd name="connsiteX2" fmla="*/ 9168079 w 9168079"/>
                <a:gd name="connsiteY2" fmla="*/ 1355547 h 1384085"/>
                <a:gd name="connsiteX3" fmla="*/ 0 w 9168079"/>
                <a:gd name="connsiteY3" fmla="*/ 1384085 h 1384085"/>
                <a:gd name="connsiteX4" fmla="*/ 7134 w 9168079"/>
                <a:gd name="connsiteY4" fmla="*/ 1063034 h 1384085"/>
                <a:gd name="connsiteX5" fmla="*/ 171232 w 9168079"/>
                <a:gd name="connsiteY5" fmla="*/ 1091572 h 1384085"/>
                <a:gd name="connsiteX6" fmla="*/ 420946 w 9168079"/>
                <a:gd name="connsiteY6" fmla="*/ 1055900 h 1384085"/>
                <a:gd name="connsiteX7" fmla="*/ 642122 w 9168079"/>
                <a:gd name="connsiteY7" fmla="*/ 970286 h 1384085"/>
                <a:gd name="connsiteX8" fmla="*/ 849028 w 9168079"/>
                <a:gd name="connsiteY8" fmla="*/ 770521 h 1384085"/>
                <a:gd name="connsiteX9" fmla="*/ 970318 w 9168079"/>
                <a:gd name="connsiteY9" fmla="*/ 549353 h 1384085"/>
                <a:gd name="connsiteX10" fmla="*/ 1027395 w 9168079"/>
                <a:gd name="connsiteY10" fmla="*/ 249706 h 1384085"/>
                <a:gd name="connsiteX11" fmla="*/ 984587 w 9168079"/>
                <a:gd name="connsiteY11" fmla="*/ 0 h 13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8079" h="1384085">
                  <a:moveTo>
                    <a:pt x="984587" y="0"/>
                  </a:moveTo>
                  <a:lnTo>
                    <a:pt x="9160945" y="7134"/>
                  </a:lnTo>
                  <a:lnTo>
                    <a:pt x="9168079" y="1355547"/>
                  </a:lnTo>
                  <a:lnTo>
                    <a:pt x="0" y="1384085"/>
                  </a:lnTo>
                  <a:lnTo>
                    <a:pt x="7134" y="1063034"/>
                  </a:lnTo>
                  <a:lnTo>
                    <a:pt x="171232" y="1091572"/>
                  </a:lnTo>
                  <a:lnTo>
                    <a:pt x="420946" y="1055900"/>
                  </a:lnTo>
                  <a:lnTo>
                    <a:pt x="642122" y="970286"/>
                  </a:lnTo>
                  <a:lnTo>
                    <a:pt x="849028" y="770521"/>
                  </a:lnTo>
                  <a:lnTo>
                    <a:pt x="970318" y="549353"/>
                  </a:lnTo>
                  <a:lnTo>
                    <a:pt x="1027395" y="249706"/>
                  </a:lnTo>
                  <a:lnTo>
                    <a:pt x="984587" y="0"/>
                  </a:lnTo>
                  <a:close/>
                </a:path>
              </a:pathLst>
            </a:custGeom>
            <a:solidFill>
              <a:srgbClr val="746F6B"/>
            </a:solidFill>
            <a:ln>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067FF990-BE52-3642-DE4B-A6F64021C58A}"/>
                </a:ext>
              </a:extLst>
            </p:cNvPr>
            <p:cNvSpPr/>
            <p:nvPr/>
          </p:nvSpPr>
          <p:spPr>
            <a:xfrm rot="3462462">
              <a:off x="-643264" y="-568775"/>
              <a:ext cx="1655332" cy="1644586"/>
            </a:xfrm>
            <a:prstGeom prst="ellipse">
              <a:avLst/>
            </a:prstGeom>
            <a:noFill/>
            <a:ln w="28575" cmpd="sng">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Coeur 16">
              <a:extLst>
                <a:ext uri="{FF2B5EF4-FFF2-40B4-BE49-F238E27FC236}">
                  <a16:creationId xmlns:a16="http://schemas.microsoft.com/office/drawing/2014/main" id="{1101BD89-9DCB-303F-94F3-C788B7D7FC6B}"/>
                </a:ext>
              </a:extLst>
            </p:cNvPr>
            <p:cNvSpPr/>
            <p:nvPr/>
          </p:nvSpPr>
          <p:spPr>
            <a:xfrm rot="13086751">
              <a:off x="123710" y="443724"/>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Coeur 17">
              <a:extLst>
                <a:ext uri="{FF2B5EF4-FFF2-40B4-BE49-F238E27FC236}">
                  <a16:creationId xmlns:a16="http://schemas.microsoft.com/office/drawing/2014/main" id="{A6D74DBA-ED0E-5691-3ABC-5C490AEA9F2F}"/>
                </a:ext>
              </a:extLst>
            </p:cNvPr>
            <p:cNvSpPr/>
            <p:nvPr/>
          </p:nvSpPr>
          <p:spPr>
            <a:xfrm rot="7955480">
              <a:off x="426053" y="405242"/>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Coeur 18">
              <a:extLst>
                <a:ext uri="{FF2B5EF4-FFF2-40B4-BE49-F238E27FC236}">
                  <a16:creationId xmlns:a16="http://schemas.microsoft.com/office/drawing/2014/main" id="{EC685C35-A5E9-3FE7-F6AC-84BD39DE0622}"/>
                </a:ext>
              </a:extLst>
            </p:cNvPr>
            <p:cNvSpPr/>
            <p:nvPr/>
          </p:nvSpPr>
          <p:spPr>
            <a:xfrm rot="18811332">
              <a:off x="89309" y="130819"/>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 name="Coeur 19">
              <a:extLst>
                <a:ext uri="{FF2B5EF4-FFF2-40B4-BE49-F238E27FC236}">
                  <a16:creationId xmlns:a16="http://schemas.microsoft.com/office/drawing/2014/main" id="{7ACDEDEC-219E-E659-5BDC-2E082B51FBFB}"/>
                </a:ext>
              </a:extLst>
            </p:cNvPr>
            <p:cNvSpPr/>
            <p:nvPr/>
          </p:nvSpPr>
          <p:spPr>
            <a:xfrm rot="2712500">
              <a:off x="395119" y="100441"/>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ZoneTexte 18">
              <a:extLst>
                <a:ext uri="{FF2B5EF4-FFF2-40B4-BE49-F238E27FC236}">
                  <a16:creationId xmlns:a16="http://schemas.microsoft.com/office/drawing/2014/main" id="{C5344E9B-BCFF-87E5-568E-A262FAD9780E}"/>
                </a:ext>
              </a:extLst>
            </p:cNvPr>
            <p:cNvSpPr txBox="1"/>
            <p:nvPr/>
          </p:nvSpPr>
          <p:spPr>
            <a:xfrm>
              <a:off x="1833878" y="101133"/>
              <a:ext cx="7075103" cy="400110"/>
            </a:xfrm>
            <a:prstGeom prst="rect">
              <a:avLst/>
            </a:prstGeom>
            <a:noFill/>
          </p:spPr>
          <p:txBody>
            <a:bodyPr wrap="square" rtlCol="0">
              <a:spAutoFit/>
            </a:bodyPr>
            <a:lstStyle/>
            <a:p>
              <a:r>
                <a:rPr lang="fr-FR" sz="2000" b="1" cap="small" dirty="0">
                  <a:solidFill>
                    <a:schemeClr val="bg1"/>
                  </a:solidFill>
                  <a:latin typeface="Corbel"/>
                  <a:cs typeface="Corbel"/>
                </a:rPr>
                <a:t>Les Univers Imaginaires </a:t>
              </a:r>
            </a:p>
          </p:txBody>
        </p:sp>
        <p:sp>
          <p:nvSpPr>
            <p:cNvPr id="20" name="ZoneTexte 19">
              <a:extLst>
                <a:ext uri="{FF2B5EF4-FFF2-40B4-BE49-F238E27FC236}">
                  <a16:creationId xmlns:a16="http://schemas.microsoft.com/office/drawing/2014/main" id="{B6B8C302-25DD-7980-F801-29547EBC8320}"/>
                </a:ext>
              </a:extLst>
            </p:cNvPr>
            <p:cNvSpPr txBox="1"/>
            <p:nvPr/>
          </p:nvSpPr>
          <p:spPr>
            <a:xfrm>
              <a:off x="2098731" y="516063"/>
              <a:ext cx="4320844" cy="384643"/>
            </a:xfrm>
            <a:prstGeom prst="rect">
              <a:avLst/>
            </a:prstGeom>
            <a:noFill/>
          </p:spPr>
          <p:txBody>
            <a:bodyPr wrap="square" rtlCol="0">
              <a:spAutoFit/>
            </a:bodyPr>
            <a:lstStyle/>
            <a:p>
              <a:pPr algn="just"/>
              <a:r>
                <a:rPr lang="fr-FR" sz="1800" b="1" dirty="0">
                  <a:solidFill>
                    <a:srgbClr val="640032"/>
                  </a:solidFill>
                  <a:effectLst/>
                  <a:latin typeface="Calibri" panose="020F0502020204030204" pitchFamily="34" charset="0"/>
                  <a:ea typeface="Times New Roman" panose="02020603050405020304" pitchFamily="18" charset="0"/>
                  <a:cs typeface="Times New Roman" panose="02020603050405020304" pitchFamily="18" charset="0"/>
                </a:rPr>
                <a:t>Esprits créatifs en Brocéliande</a:t>
              </a:r>
              <a:endParaRPr lang="fr-FR" sz="1800" dirty="0">
                <a:solidFill>
                  <a:srgbClr val="640032"/>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22" name="Groupe 21">
            <a:extLst>
              <a:ext uri="{FF2B5EF4-FFF2-40B4-BE49-F238E27FC236}">
                <a16:creationId xmlns:a16="http://schemas.microsoft.com/office/drawing/2014/main" id="{B6F79C06-67BD-9FFC-CE48-E73AE70AA6BD}"/>
              </a:ext>
            </a:extLst>
          </p:cNvPr>
          <p:cNvGrpSpPr/>
          <p:nvPr/>
        </p:nvGrpSpPr>
        <p:grpSpPr>
          <a:xfrm>
            <a:off x="425693" y="1601888"/>
            <a:ext cx="8268534" cy="4773883"/>
            <a:chOff x="116542" y="1583737"/>
            <a:chExt cx="8268534" cy="4773883"/>
          </a:xfrm>
        </p:grpSpPr>
        <p:sp>
          <p:nvSpPr>
            <p:cNvPr id="4" name="ZoneTexte 3">
              <a:extLst>
                <a:ext uri="{FF2B5EF4-FFF2-40B4-BE49-F238E27FC236}">
                  <a16:creationId xmlns:a16="http://schemas.microsoft.com/office/drawing/2014/main" id="{2C83D1A8-A920-9DAD-9C15-2D83E4E12B83}"/>
                </a:ext>
              </a:extLst>
            </p:cNvPr>
            <p:cNvSpPr txBox="1"/>
            <p:nvPr/>
          </p:nvSpPr>
          <p:spPr>
            <a:xfrm>
              <a:off x="116542" y="1583737"/>
              <a:ext cx="8268534" cy="830997"/>
            </a:xfrm>
            <a:prstGeom prst="rect">
              <a:avLst/>
            </a:prstGeom>
            <a:noFill/>
            <a:ln w="9525">
              <a:solidFill>
                <a:schemeClr val="tx1"/>
              </a:solidFill>
            </a:ln>
          </p:spPr>
          <p:txBody>
            <a:bodyPr wrap="square">
              <a:spAutoFit/>
            </a:bodyPr>
            <a:lstStyle/>
            <a:p>
              <a:pPr algn="just"/>
              <a:r>
                <a:rPr lang="fr-FR" sz="1200" dirty="0">
                  <a:solidFill>
                    <a:srgbClr val="595959"/>
                  </a:solidFill>
                  <a:effectLst/>
                  <a:ea typeface="Times New Roman" panose="02020603050405020304" pitchFamily="18" charset="0"/>
                  <a:cs typeface="Times New Roman" panose="02020603050405020304" pitchFamily="18" charset="0"/>
                </a:rPr>
                <a:t>Cet Univers </a:t>
              </a:r>
              <a:r>
                <a:rPr lang="fr-FR" sz="1200" b="1" dirty="0">
                  <a:solidFill>
                    <a:srgbClr val="595959"/>
                  </a:solidFill>
                  <a:effectLst/>
                  <a:ea typeface="Times New Roman" panose="02020603050405020304" pitchFamily="18" charset="0"/>
                  <a:cs typeface="Times New Roman" panose="02020603050405020304" pitchFamily="18" charset="0"/>
                </a:rPr>
                <a:t>Esprit Créatif en Brocéliande </a:t>
              </a:r>
              <a:r>
                <a:rPr lang="fr-FR" sz="1200" dirty="0">
                  <a:solidFill>
                    <a:srgbClr val="595959"/>
                  </a:solidFill>
                  <a:effectLst/>
                  <a:ea typeface="Times New Roman" panose="02020603050405020304" pitchFamily="18" charset="0"/>
                  <a:cs typeface="Times New Roman" panose="02020603050405020304" pitchFamily="18" charset="0"/>
                </a:rPr>
                <a:t>donnera à découvrir la création et les savoir-faire de la Destination, en se concentrant sur l’art vivant et moderne, pour incarner le dynamisme local et bien se distinguer des autres Univers, notamment « Brocéliande d’hier à demain ».  </a:t>
              </a:r>
            </a:p>
            <a:p>
              <a:pPr algn="just"/>
              <a:r>
                <a:rPr lang="fr-FR" sz="1200" dirty="0">
                  <a:solidFill>
                    <a:srgbClr val="595959"/>
                  </a:solidFill>
                  <a:effectLst/>
                  <a:ea typeface="Times New Roman" panose="02020603050405020304" pitchFamily="18" charset="0"/>
                  <a:cs typeface="Times New Roman" panose="02020603050405020304" pitchFamily="18" charset="0"/>
                </a:rPr>
                <a:t>Cet Univers comprend également tous les savoir-faire en termes de produits du terroir, et les offres originales et innovantes. </a:t>
              </a:r>
            </a:p>
          </p:txBody>
        </p:sp>
        <p:sp>
          <p:nvSpPr>
            <p:cNvPr id="9" name="ZoneTexte 8">
              <a:extLst>
                <a:ext uri="{FF2B5EF4-FFF2-40B4-BE49-F238E27FC236}">
                  <a16:creationId xmlns:a16="http://schemas.microsoft.com/office/drawing/2014/main" id="{07069537-1935-2E50-96DE-B6895FA82DDC}"/>
                </a:ext>
              </a:extLst>
            </p:cNvPr>
            <p:cNvSpPr txBox="1"/>
            <p:nvPr/>
          </p:nvSpPr>
          <p:spPr>
            <a:xfrm>
              <a:off x="116542" y="2489124"/>
              <a:ext cx="4289742" cy="3868496"/>
            </a:xfrm>
            <a:prstGeom prst="rect">
              <a:avLst/>
            </a:prstGeom>
            <a:noFill/>
            <a:ln w="9525">
              <a:solidFill>
                <a:schemeClr val="tx1"/>
              </a:solidFill>
            </a:ln>
          </p:spPr>
          <p:txBody>
            <a:bodyPr wrap="square" numCol="2">
              <a:spAutoFit/>
            </a:bodyPr>
            <a:lstStyle/>
            <a:p>
              <a:pPr algn="just"/>
              <a:r>
                <a:rPr lang="fr-FR" sz="1100" b="1"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Les offres concernées :</a:t>
              </a:r>
              <a:endParaRPr lang="fr-FR" sz="1100" b="1" dirty="0">
                <a:solidFill>
                  <a:schemeClr val="bg2">
                    <a:lumMod val="25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lgn="just">
                <a:tabLst>
                  <a:tab pos="457200" algn="l"/>
                </a:tabLst>
              </a:pPr>
              <a:r>
                <a:rPr lang="fr-FR" sz="1100" b="1"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Les sites de visite </a:t>
              </a:r>
              <a:endParaRPr lang="fr-FR" sz="1100" b="1" dirty="0">
                <a:solidFill>
                  <a:schemeClr val="bg2">
                    <a:lumMod val="25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Des lieux de visite dédiés aux arts et à la création</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Des communes/villages d'artistes avec des </a:t>
              </a:r>
              <a:r>
                <a:rPr lang="fr-FR" sz="11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ateliers ouverts </a:t>
              </a: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et accessibles au public</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Des lieux de production à visiter : brasseries, biscuiteries…</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lgn="just">
                <a:tabLst>
                  <a:tab pos="457200" algn="l"/>
                </a:tabLst>
              </a:pPr>
              <a:r>
                <a:rPr lang="fr-FR" sz="11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activités</a:t>
              </a:r>
              <a:endParaRPr lang="fr-FR" sz="11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Tout atelier d’initiation aux arts : l’illustration, la peinture, la photographie, la ferronnerie</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balades contées en tant qu’art vivant </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tabLst>
                  <a:tab pos="457200" algn="l"/>
                </a:tabLst>
              </a:pPr>
              <a:r>
                <a:rPr lang="fr-FR" sz="11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évènements</a:t>
              </a:r>
              <a:endParaRPr lang="fr-FR" sz="11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festivals de musique, photo…</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biennales et rassemblement d’art</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fêtes thématiques</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tabLst>
                  <a:tab pos="457200" algn="l"/>
                </a:tabLst>
              </a:pPr>
              <a:r>
                <a:rPr lang="fr-FR" sz="11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L'immatériel </a:t>
              </a:r>
              <a:endParaRPr lang="fr-FR" sz="11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produits du terroir clé </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tabLst>
                  <a:tab pos="457200" algn="l"/>
                </a:tabLst>
              </a:pPr>
              <a:r>
                <a:rPr lang="fr-FR" sz="11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restaurants et hébergements thématisés</a:t>
              </a:r>
              <a:endParaRPr lang="fr-FR" sz="11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92B5950A-DB07-9C5B-C92A-5178FE3612DE}"/>
                </a:ext>
              </a:extLst>
            </p:cNvPr>
            <p:cNvSpPr txBox="1"/>
            <p:nvPr/>
          </p:nvSpPr>
          <p:spPr>
            <a:xfrm>
              <a:off x="4572001" y="2523108"/>
              <a:ext cx="3813075" cy="3277820"/>
            </a:xfrm>
            <a:prstGeom prst="rect">
              <a:avLst/>
            </a:prstGeom>
            <a:noFill/>
            <a:ln w="9525">
              <a:solidFill>
                <a:schemeClr val="tx1"/>
              </a:solidFill>
            </a:ln>
          </p:spPr>
          <p:txBody>
            <a:bodyPr wrap="square">
              <a:spAutoFit/>
            </a:bodyPr>
            <a:lstStyle/>
            <a:p>
              <a:pPr algn="just">
                <a:spcAft>
                  <a:spcPts val="600"/>
                </a:spcAf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clientèles cibles particulièrement atteintes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tribus en vacances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Elles sont en attente d’activités attractives pour animer leur séjour : ateliers de taille de silex, d’enluminure, visites costumées... Elles apprécient également les monuments historiques qui leur permettent des sorties qui couvrent autant les intérêts des petits et des grands.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groupes organisés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offres culturelles et historiques sont particulièrement plébiscitées par cette clientèle qui apprécie d’être guidée et de consommer des offres packagées</a:t>
              </a:r>
              <a:r>
                <a:rPr lang="fr-FR" sz="12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clientèles affinitaires de l’itinérance vélo et randonnées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Elles montrent un vrai intérêt pour les sites de production locale leur permettant de découvrir le territoire à travers une halte gourmande</a:t>
              </a:r>
              <a:r>
                <a:rPr lang="fr-FR" sz="12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2350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F257BF81-B64F-5429-3529-FE92F2B5F554}"/>
              </a:ext>
            </a:extLst>
          </p:cNvPr>
          <p:cNvGrpSpPr/>
          <p:nvPr/>
        </p:nvGrpSpPr>
        <p:grpSpPr>
          <a:xfrm>
            <a:off x="-647701" y="-564584"/>
            <a:ext cx="9791701" cy="1873432"/>
            <a:chOff x="-637891" y="-574148"/>
            <a:chExt cx="9791701" cy="1951099"/>
          </a:xfrm>
        </p:grpSpPr>
        <p:sp>
          <p:nvSpPr>
            <p:cNvPr id="12" name="Ellipse 11">
              <a:extLst>
                <a:ext uri="{FF2B5EF4-FFF2-40B4-BE49-F238E27FC236}">
                  <a16:creationId xmlns:a16="http://schemas.microsoft.com/office/drawing/2014/main" id="{395F9236-D89F-2B3C-CFED-0C24ACFC6F1F}"/>
                </a:ext>
              </a:extLst>
            </p:cNvPr>
            <p:cNvSpPr/>
            <p:nvPr/>
          </p:nvSpPr>
          <p:spPr>
            <a:xfrm rot="3462462">
              <a:off x="-572030" y="-499255"/>
              <a:ext cx="1511333" cy="1505543"/>
            </a:xfrm>
            <a:prstGeom prst="ellipse">
              <a:avLst/>
            </a:prstGeom>
            <a:gradFill flip="none" rotWithShape="1">
              <a:gsLst>
                <a:gs pos="32000">
                  <a:srgbClr val="746F6B"/>
                </a:gs>
                <a:gs pos="99000">
                  <a:srgbClr val="D3CBB4">
                    <a:alpha val="7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a:extLst>
                <a:ext uri="{FF2B5EF4-FFF2-40B4-BE49-F238E27FC236}">
                  <a16:creationId xmlns:a16="http://schemas.microsoft.com/office/drawing/2014/main" id="{1E82A72E-9FF9-960C-541C-82E136FA65D0}"/>
                </a:ext>
              </a:extLst>
            </p:cNvPr>
            <p:cNvSpPr/>
            <p:nvPr/>
          </p:nvSpPr>
          <p:spPr>
            <a:xfrm>
              <a:off x="-14269" y="-7134"/>
              <a:ext cx="9168079" cy="1384085"/>
            </a:xfrm>
            <a:custGeom>
              <a:avLst/>
              <a:gdLst>
                <a:gd name="connsiteX0" fmla="*/ 984587 w 9168079"/>
                <a:gd name="connsiteY0" fmla="*/ 0 h 1384085"/>
                <a:gd name="connsiteX1" fmla="*/ 9160945 w 9168079"/>
                <a:gd name="connsiteY1" fmla="*/ 7134 h 1384085"/>
                <a:gd name="connsiteX2" fmla="*/ 9168079 w 9168079"/>
                <a:gd name="connsiteY2" fmla="*/ 1355547 h 1384085"/>
                <a:gd name="connsiteX3" fmla="*/ 0 w 9168079"/>
                <a:gd name="connsiteY3" fmla="*/ 1384085 h 1384085"/>
                <a:gd name="connsiteX4" fmla="*/ 7134 w 9168079"/>
                <a:gd name="connsiteY4" fmla="*/ 1063034 h 1384085"/>
                <a:gd name="connsiteX5" fmla="*/ 171232 w 9168079"/>
                <a:gd name="connsiteY5" fmla="*/ 1091572 h 1384085"/>
                <a:gd name="connsiteX6" fmla="*/ 420946 w 9168079"/>
                <a:gd name="connsiteY6" fmla="*/ 1055900 h 1384085"/>
                <a:gd name="connsiteX7" fmla="*/ 642122 w 9168079"/>
                <a:gd name="connsiteY7" fmla="*/ 970286 h 1384085"/>
                <a:gd name="connsiteX8" fmla="*/ 849028 w 9168079"/>
                <a:gd name="connsiteY8" fmla="*/ 770521 h 1384085"/>
                <a:gd name="connsiteX9" fmla="*/ 970318 w 9168079"/>
                <a:gd name="connsiteY9" fmla="*/ 549353 h 1384085"/>
                <a:gd name="connsiteX10" fmla="*/ 1027395 w 9168079"/>
                <a:gd name="connsiteY10" fmla="*/ 249706 h 1384085"/>
                <a:gd name="connsiteX11" fmla="*/ 984587 w 9168079"/>
                <a:gd name="connsiteY11" fmla="*/ 0 h 13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8079" h="1384085">
                  <a:moveTo>
                    <a:pt x="984587" y="0"/>
                  </a:moveTo>
                  <a:lnTo>
                    <a:pt x="9160945" y="7134"/>
                  </a:lnTo>
                  <a:lnTo>
                    <a:pt x="9168079" y="1355547"/>
                  </a:lnTo>
                  <a:lnTo>
                    <a:pt x="0" y="1384085"/>
                  </a:lnTo>
                  <a:lnTo>
                    <a:pt x="7134" y="1063034"/>
                  </a:lnTo>
                  <a:lnTo>
                    <a:pt x="171232" y="1091572"/>
                  </a:lnTo>
                  <a:lnTo>
                    <a:pt x="420946" y="1055900"/>
                  </a:lnTo>
                  <a:lnTo>
                    <a:pt x="642122" y="970286"/>
                  </a:lnTo>
                  <a:lnTo>
                    <a:pt x="849028" y="770521"/>
                  </a:lnTo>
                  <a:lnTo>
                    <a:pt x="970318" y="549353"/>
                  </a:lnTo>
                  <a:lnTo>
                    <a:pt x="1027395" y="249706"/>
                  </a:lnTo>
                  <a:lnTo>
                    <a:pt x="984587" y="0"/>
                  </a:lnTo>
                  <a:close/>
                </a:path>
              </a:pathLst>
            </a:custGeom>
            <a:solidFill>
              <a:srgbClr val="746F6B"/>
            </a:solidFill>
            <a:ln>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067FF990-BE52-3642-DE4B-A6F64021C58A}"/>
                </a:ext>
              </a:extLst>
            </p:cNvPr>
            <p:cNvSpPr/>
            <p:nvPr/>
          </p:nvSpPr>
          <p:spPr>
            <a:xfrm rot="3462462">
              <a:off x="-643264" y="-568775"/>
              <a:ext cx="1655332" cy="1644586"/>
            </a:xfrm>
            <a:prstGeom prst="ellipse">
              <a:avLst/>
            </a:prstGeom>
            <a:noFill/>
            <a:ln w="28575" cmpd="sng">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Coeur 16">
              <a:extLst>
                <a:ext uri="{FF2B5EF4-FFF2-40B4-BE49-F238E27FC236}">
                  <a16:creationId xmlns:a16="http://schemas.microsoft.com/office/drawing/2014/main" id="{1101BD89-9DCB-303F-94F3-C788B7D7FC6B}"/>
                </a:ext>
              </a:extLst>
            </p:cNvPr>
            <p:cNvSpPr/>
            <p:nvPr/>
          </p:nvSpPr>
          <p:spPr>
            <a:xfrm rot="13086751">
              <a:off x="123710" y="443724"/>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Coeur 17">
              <a:extLst>
                <a:ext uri="{FF2B5EF4-FFF2-40B4-BE49-F238E27FC236}">
                  <a16:creationId xmlns:a16="http://schemas.microsoft.com/office/drawing/2014/main" id="{A6D74DBA-ED0E-5691-3ABC-5C490AEA9F2F}"/>
                </a:ext>
              </a:extLst>
            </p:cNvPr>
            <p:cNvSpPr/>
            <p:nvPr/>
          </p:nvSpPr>
          <p:spPr>
            <a:xfrm rot="7955480">
              <a:off x="426053" y="405242"/>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Coeur 18">
              <a:extLst>
                <a:ext uri="{FF2B5EF4-FFF2-40B4-BE49-F238E27FC236}">
                  <a16:creationId xmlns:a16="http://schemas.microsoft.com/office/drawing/2014/main" id="{EC685C35-A5E9-3FE7-F6AC-84BD39DE0622}"/>
                </a:ext>
              </a:extLst>
            </p:cNvPr>
            <p:cNvSpPr/>
            <p:nvPr/>
          </p:nvSpPr>
          <p:spPr>
            <a:xfrm rot="18811332">
              <a:off x="89309" y="130819"/>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 name="Coeur 19">
              <a:extLst>
                <a:ext uri="{FF2B5EF4-FFF2-40B4-BE49-F238E27FC236}">
                  <a16:creationId xmlns:a16="http://schemas.microsoft.com/office/drawing/2014/main" id="{7ACDEDEC-219E-E659-5BDC-2E082B51FBFB}"/>
                </a:ext>
              </a:extLst>
            </p:cNvPr>
            <p:cNvSpPr/>
            <p:nvPr/>
          </p:nvSpPr>
          <p:spPr>
            <a:xfrm rot="2712500">
              <a:off x="395119" y="100441"/>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ZoneTexte 18">
              <a:extLst>
                <a:ext uri="{FF2B5EF4-FFF2-40B4-BE49-F238E27FC236}">
                  <a16:creationId xmlns:a16="http://schemas.microsoft.com/office/drawing/2014/main" id="{C5344E9B-BCFF-87E5-568E-A262FAD9780E}"/>
                </a:ext>
              </a:extLst>
            </p:cNvPr>
            <p:cNvSpPr txBox="1"/>
            <p:nvPr/>
          </p:nvSpPr>
          <p:spPr>
            <a:xfrm>
              <a:off x="1833878" y="101133"/>
              <a:ext cx="7075103" cy="400110"/>
            </a:xfrm>
            <a:prstGeom prst="rect">
              <a:avLst/>
            </a:prstGeom>
            <a:noFill/>
          </p:spPr>
          <p:txBody>
            <a:bodyPr wrap="square" rtlCol="0">
              <a:spAutoFit/>
            </a:bodyPr>
            <a:lstStyle/>
            <a:p>
              <a:r>
                <a:rPr lang="fr-FR" sz="2000" b="1" cap="small" dirty="0">
                  <a:solidFill>
                    <a:schemeClr val="bg1"/>
                  </a:solidFill>
                  <a:latin typeface="Corbel"/>
                  <a:cs typeface="Corbel"/>
                </a:rPr>
                <a:t>Les Univers Imaginaires </a:t>
              </a:r>
            </a:p>
          </p:txBody>
        </p:sp>
        <p:sp>
          <p:nvSpPr>
            <p:cNvPr id="20" name="ZoneTexte 19">
              <a:extLst>
                <a:ext uri="{FF2B5EF4-FFF2-40B4-BE49-F238E27FC236}">
                  <a16:creationId xmlns:a16="http://schemas.microsoft.com/office/drawing/2014/main" id="{B6B8C302-25DD-7980-F801-29547EBC8320}"/>
                </a:ext>
              </a:extLst>
            </p:cNvPr>
            <p:cNvSpPr txBox="1"/>
            <p:nvPr/>
          </p:nvSpPr>
          <p:spPr>
            <a:xfrm>
              <a:off x="2098731" y="516063"/>
              <a:ext cx="4320844" cy="416697"/>
            </a:xfrm>
            <a:prstGeom prst="rect">
              <a:avLst/>
            </a:prstGeom>
            <a:noFill/>
          </p:spPr>
          <p:txBody>
            <a:bodyPr wrap="square" rtlCol="0">
              <a:spAutoFit/>
            </a:bodyPr>
            <a:lstStyle/>
            <a:p>
              <a:pPr algn="just"/>
              <a:r>
                <a:rPr lang="fr-FR" sz="2000" b="1" dirty="0">
                  <a:solidFill>
                    <a:srgbClr val="640032"/>
                  </a:solidFill>
                  <a:effectLst/>
                  <a:latin typeface="Calibri" panose="020F0502020204030204" pitchFamily="34" charset="0"/>
                  <a:ea typeface="Times New Roman" panose="02020603050405020304" pitchFamily="18" charset="0"/>
                  <a:cs typeface="Times New Roman" panose="02020603050405020304" pitchFamily="18" charset="0"/>
                </a:rPr>
                <a:t>Esprits créatifs en Brocéliande</a:t>
              </a:r>
              <a:endParaRPr lang="fr-FR" sz="2000" dirty="0">
                <a:solidFill>
                  <a:srgbClr val="640032"/>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22" name="Groupe 21">
            <a:extLst>
              <a:ext uri="{FF2B5EF4-FFF2-40B4-BE49-F238E27FC236}">
                <a16:creationId xmlns:a16="http://schemas.microsoft.com/office/drawing/2014/main" id="{B6F79C06-67BD-9FFC-CE48-E73AE70AA6BD}"/>
              </a:ext>
            </a:extLst>
          </p:cNvPr>
          <p:cNvGrpSpPr/>
          <p:nvPr/>
        </p:nvGrpSpPr>
        <p:grpSpPr>
          <a:xfrm>
            <a:off x="305995" y="1487444"/>
            <a:ext cx="8593175" cy="3457594"/>
            <a:chOff x="-43549" y="1469293"/>
            <a:chExt cx="8593175" cy="3457594"/>
          </a:xfrm>
        </p:grpSpPr>
        <p:sp>
          <p:nvSpPr>
            <p:cNvPr id="4" name="ZoneTexte 3">
              <a:extLst>
                <a:ext uri="{FF2B5EF4-FFF2-40B4-BE49-F238E27FC236}">
                  <a16:creationId xmlns:a16="http://schemas.microsoft.com/office/drawing/2014/main" id="{2C83D1A8-A920-9DAD-9C15-2D83E4E12B83}"/>
                </a:ext>
              </a:extLst>
            </p:cNvPr>
            <p:cNvSpPr txBox="1"/>
            <p:nvPr/>
          </p:nvSpPr>
          <p:spPr>
            <a:xfrm>
              <a:off x="-43548" y="2433897"/>
              <a:ext cx="1899321" cy="2492990"/>
            </a:xfrm>
            <a:prstGeom prst="rect">
              <a:avLst/>
            </a:prstGeom>
            <a:noFill/>
            <a:ln w="9525">
              <a:solidFill>
                <a:schemeClr val="tx1"/>
              </a:solidFill>
            </a:ln>
          </p:spPr>
          <p:txBody>
            <a:bodyPr wrap="square">
              <a:spAutoFit/>
            </a:bodyPr>
            <a:lstStyle/>
            <a:p>
              <a:pPr algn="just"/>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Invitation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Bienvenue à Brocéliande, territoire de création et d’inventivité. Que vous soyez féru de photographie, de sculpture, de musique ou de bons produits du terroir, vous pouvez compter sur les mille artistes et artisans qui habitent ici, et rivalisent d’imagination pour régaler tous nos sens.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92B5950A-DB07-9C5B-C92A-5178FE3612DE}"/>
                </a:ext>
              </a:extLst>
            </p:cNvPr>
            <p:cNvSpPr txBox="1"/>
            <p:nvPr/>
          </p:nvSpPr>
          <p:spPr>
            <a:xfrm>
              <a:off x="-43549" y="1469293"/>
              <a:ext cx="8593175" cy="339517"/>
            </a:xfrm>
            <a:prstGeom prst="rect">
              <a:avLst/>
            </a:prstGeom>
            <a:noFill/>
            <a:ln w="9525">
              <a:solidFill>
                <a:schemeClr val="tx1"/>
              </a:solidFill>
            </a:ln>
          </p:spPr>
          <p:txBody>
            <a:bodyPr wrap="square">
              <a:spAutoFit/>
            </a:bodyPr>
            <a:lstStyle/>
            <a:p>
              <a:pPr algn="just">
                <a:lnSpc>
                  <a:spcPct val="150000"/>
                </a:lnSpc>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Carte postale de l’Univers présentant les sites et offres identifiées; Offres incarnant un ou plusieurs Univers (cette carte n’est pas figée).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grpSp>
      <p:pic>
        <p:nvPicPr>
          <p:cNvPr id="3" name="Image 2">
            <a:extLst>
              <a:ext uri="{FF2B5EF4-FFF2-40B4-BE49-F238E27FC236}">
                <a16:creationId xmlns:a16="http://schemas.microsoft.com/office/drawing/2014/main" id="{A55AA06D-1376-0A24-501E-D120238AD7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34" t="3359" r="2543" b="3346"/>
          <a:stretch/>
        </p:blipFill>
        <p:spPr>
          <a:xfrm>
            <a:off x="2330824" y="2074096"/>
            <a:ext cx="6533685" cy="4546928"/>
          </a:xfrm>
          <a:prstGeom prst="rect">
            <a:avLst/>
          </a:prstGeom>
        </p:spPr>
      </p:pic>
    </p:spTree>
    <p:extLst>
      <p:ext uri="{BB962C8B-B14F-4D97-AF65-F5344CB8AC3E}">
        <p14:creationId xmlns:p14="http://schemas.microsoft.com/office/powerpoint/2010/main" val="91670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F257BF81-B64F-5429-3529-FE92F2B5F554}"/>
              </a:ext>
            </a:extLst>
          </p:cNvPr>
          <p:cNvGrpSpPr/>
          <p:nvPr/>
        </p:nvGrpSpPr>
        <p:grpSpPr>
          <a:xfrm>
            <a:off x="-647701" y="-564584"/>
            <a:ext cx="9791701" cy="1873432"/>
            <a:chOff x="-637891" y="-574148"/>
            <a:chExt cx="9791701" cy="1951099"/>
          </a:xfrm>
        </p:grpSpPr>
        <p:sp>
          <p:nvSpPr>
            <p:cNvPr id="12" name="Ellipse 11">
              <a:extLst>
                <a:ext uri="{FF2B5EF4-FFF2-40B4-BE49-F238E27FC236}">
                  <a16:creationId xmlns:a16="http://schemas.microsoft.com/office/drawing/2014/main" id="{395F9236-D89F-2B3C-CFED-0C24ACFC6F1F}"/>
                </a:ext>
              </a:extLst>
            </p:cNvPr>
            <p:cNvSpPr/>
            <p:nvPr/>
          </p:nvSpPr>
          <p:spPr>
            <a:xfrm rot="3462462">
              <a:off x="-572030" y="-499255"/>
              <a:ext cx="1511333" cy="1505543"/>
            </a:xfrm>
            <a:prstGeom prst="ellipse">
              <a:avLst/>
            </a:prstGeom>
            <a:gradFill flip="none" rotWithShape="1">
              <a:gsLst>
                <a:gs pos="32000">
                  <a:srgbClr val="746F6B"/>
                </a:gs>
                <a:gs pos="99000">
                  <a:srgbClr val="D3CBB4">
                    <a:alpha val="7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a:extLst>
                <a:ext uri="{FF2B5EF4-FFF2-40B4-BE49-F238E27FC236}">
                  <a16:creationId xmlns:a16="http://schemas.microsoft.com/office/drawing/2014/main" id="{1E82A72E-9FF9-960C-541C-82E136FA65D0}"/>
                </a:ext>
              </a:extLst>
            </p:cNvPr>
            <p:cNvSpPr/>
            <p:nvPr/>
          </p:nvSpPr>
          <p:spPr>
            <a:xfrm>
              <a:off x="-14269" y="-7134"/>
              <a:ext cx="9168079" cy="1384085"/>
            </a:xfrm>
            <a:custGeom>
              <a:avLst/>
              <a:gdLst>
                <a:gd name="connsiteX0" fmla="*/ 984587 w 9168079"/>
                <a:gd name="connsiteY0" fmla="*/ 0 h 1384085"/>
                <a:gd name="connsiteX1" fmla="*/ 9160945 w 9168079"/>
                <a:gd name="connsiteY1" fmla="*/ 7134 h 1384085"/>
                <a:gd name="connsiteX2" fmla="*/ 9168079 w 9168079"/>
                <a:gd name="connsiteY2" fmla="*/ 1355547 h 1384085"/>
                <a:gd name="connsiteX3" fmla="*/ 0 w 9168079"/>
                <a:gd name="connsiteY3" fmla="*/ 1384085 h 1384085"/>
                <a:gd name="connsiteX4" fmla="*/ 7134 w 9168079"/>
                <a:gd name="connsiteY4" fmla="*/ 1063034 h 1384085"/>
                <a:gd name="connsiteX5" fmla="*/ 171232 w 9168079"/>
                <a:gd name="connsiteY5" fmla="*/ 1091572 h 1384085"/>
                <a:gd name="connsiteX6" fmla="*/ 420946 w 9168079"/>
                <a:gd name="connsiteY6" fmla="*/ 1055900 h 1384085"/>
                <a:gd name="connsiteX7" fmla="*/ 642122 w 9168079"/>
                <a:gd name="connsiteY7" fmla="*/ 970286 h 1384085"/>
                <a:gd name="connsiteX8" fmla="*/ 849028 w 9168079"/>
                <a:gd name="connsiteY8" fmla="*/ 770521 h 1384085"/>
                <a:gd name="connsiteX9" fmla="*/ 970318 w 9168079"/>
                <a:gd name="connsiteY9" fmla="*/ 549353 h 1384085"/>
                <a:gd name="connsiteX10" fmla="*/ 1027395 w 9168079"/>
                <a:gd name="connsiteY10" fmla="*/ 249706 h 1384085"/>
                <a:gd name="connsiteX11" fmla="*/ 984587 w 9168079"/>
                <a:gd name="connsiteY11" fmla="*/ 0 h 13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8079" h="1384085">
                  <a:moveTo>
                    <a:pt x="984587" y="0"/>
                  </a:moveTo>
                  <a:lnTo>
                    <a:pt x="9160945" y="7134"/>
                  </a:lnTo>
                  <a:lnTo>
                    <a:pt x="9168079" y="1355547"/>
                  </a:lnTo>
                  <a:lnTo>
                    <a:pt x="0" y="1384085"/>
                  </a:lnTo>
                  <a:lnTo>
                    <a:pt x="7134" y="1063034"/>
                  </a:lnTo>
                  <a:lnTo>
                    <a:pt x="171232" y="1091572"/>
                  </a:lnTo>
                  <a:lnTo>
                    <a:pt x="420946" y="1055900"/>
                  </a:lnTo>
                  <a:lnTo>
                    <a:pt x="642122" y="970286"/>
                  </a:lnTo>
                  <a:lnTo>
                    <a:pt x="849028" y="770521"/>
                  </a:lnTo>
                  <a:lnTo>
                    <a:pt x="970318" y="549353"/>
                  </a:lnTo>
                  <a:lnTo>
                    <a:pt x="1027395" y="249706"/>
                  </a:lnTo>
                  <a:lnTo>
                    <a:pt x="984587" y="0"/>
                  </a:lnTo>
                  <a:close/>
                </a:path>
              </a:pathLst>
            </a:custGeom>
            <a:solidFill>
              <a:srgbClr val="746F6B"/>
            </a:solidFill>
            <a:ln>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067FF990-BE52-3642-DE4B-A6F64021C58A}"/>
                </a:ext>
              </a:extLst>
            </p:cNvPr>
            <p:cNvSpPr/>
            <p:nvPr/>
          </p:nvSpPr>
          <p:spPr>
            <a:xfrm rot="3462462">
              <a:off x="-643264" y="-568775"/>
              <a:ext cx="1655332" cy="1644586"/>
            </a:xfrm>
            <a:prstGeom prst="ellipse">
              <a:avLst/>
            </a:prstGeom>
            <a:noFill/>
            <a:ln w="28575" cmpd="sng">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Coeur 16">
              <a:extLst>
                <a:ext uri="{FF2B5EF4-FFF2-40B4-BE49-F238E27FC236}">
                  <a16:creationId xmlns:a16="http://schemas.microsoft.com/office/drawing/2014/main" id="{1101BD89-9DCB-303F-94F3-C788B7D7FC6B}"/>
                </a:ext>
              </a:extLst>
            </p:cNvPr>
            <p:cNvSpPr/>
            <p:nvPr/>
          </p:nvSpPr>
          <p:spPr>
            <a:xfrm rot="13086751">
              <a:off x="123710" y="443724"/>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Coeur 17">
              <a:extLst>
                <a:ext uri="{FF2B5EF4-FFF2-40B4-BE49-F238E27FC236}">
                  <a16:creationId xmlns:a16="http://schemas.microsoft.com/office/drawing/2014/main" id="{A6D74DBA-ED0E-5691-3ABC-5C490AEA9F2F}"/>
                </a:ext>
              </a:extLst>
            </p:cNvPr>
            <p:cNvSpPr/>
            <p:nvPr/>
          </p:nvSpPr>
          <p:spPr>
            <a:xfrm rot="7955480">
              <a:off x="426053" y="405242"/>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Coeur 18">
              <a:extLst>
                <a:ext uri="{FF2B5EF4-FFF2-40B4-BE49-F238E27FC236}">
                  <a16:creationId xmlns:a16="http://schemas.microsoft.com/office/drawing/2014/main" id="{EC685C35-A5E9-3FE7-F6AC-84BD39DE0622}"/>
                </a:ext>
              </a:extLst>
            </p:cNvPr>
            <p:cNvSpPr/>
            <p:nvPr/>
          </p:nvSpPr>
          <p:spPr>
            <a:xfrm rot="18811332">
              <a:off x="89309" y="130819"/>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 name="Coeur 19">
              <a:extLst>
                <a:ext uri="{FF2B5EF4-FFF2-40B4-BE49-F238E27FC236}">
                  <a16:creationId xmlns:a16="http://schemas.microsoft.com/office/drawing/2014/main" id="{7ACDEDEC-219E-E659-5BDC-2E082B51FBFB}"/>
                </a:ext>
              </a:extLst>
            </p:cNvPr>
            <p:cNvSpPr/>
            <p:nvPr/>
          </p:nvSpPr>
          <p:spPr>
            <a:xfrm rot="2712500">
              <a:off x="395119" y="100441"/>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ZoneTexte 18">
              <a:extLst>
                <a:ext uri="{FF2B5EF4-FFF2-40B4-BE49-F238E27FC236}">
                  <a16:creationId xmlns:a16="http://schemas.microsoft.com/office/drawing/2014/main" id="{C5344E9B-BCFF-87E5-568E-A262FAD9780E}"/>
                </a:ext>
              </a:extLst>
            </p:cNvPr>
            <p:cNvSpPr txBox="1"/>
            <p:nvPr/>
          </p:nvSpPr>
          <p:spPr>
            <a:xfrm>
              <a:off x="1833878" y="101133"/>
              <a:ext cx="7075103" cy="400110"/>
            </a:xfrm>
            <a:prstGeom prst="rect">
              <a:avLst/>
            </a:prstGeom>
            <a:noFill/>
          </p:spPr>
          <p:txBody>
            <a:bodyPr wrap="square" rtlCol="0">
              <a:spAutoFit/>
            </a:bodyPr>
            <a:lstStyle/>
            <a:p>
              <a:r>
                <a:rPr lang="fr-FR" sz="2000" b="1" cap="small" dirty="0">
                  <a:solidFill>
                    <a:schemeClr val="bg1"/>
                  </a:solidFill>
                  <a:latin typeface="Corbel"/>
                  <a:cs typeface="Corbel"/>
                </a:rPr>
                <a:t>Les Univers Imaginaires </a:t>
              </a:r>
            </a:p>
          </p:txBody>
        </p:sp>
        <p:sp>
          <p:nvSpPr>
            <p:cNvPr id="20" name="ZoneTexte 19">
              <a:extLst>
                <a:ext uri="{FF2B5EF4-FFF2-40B4-BE49-F238E27FC236}">
                  <a16:creationId xmlns:a16="http://schemas.microsoft.com/office/drawing/2014/main" id="{B6B8C302-25DD-7980-F801-29547EBC8320}"/>
                </a:ext>
              </a:extLst>
            </p:cNvPr>
            <p:cNvSpPr txBox="1"/>
            <p:nvPr/>
          </p:nvSpPr>
          <p:spPr>
            <a:xfrm>
              <a:off x="2098731" y="516063"/>
              <a:ext cx="4320844" cy="416697"/>
            </a:xfrm>
            <a:prstGeom prst="rect">
              <a:avLst/>
            </a:prstGeom>
            <a:noFill/>
          </p:spPr>
          <p:txBody>
            <a:bodyPr wrap="square" rtlCol="0">
              <a:spAutoFit/>
            </a:bodyPr>
            <a:lstStyle/>
            <a:p>
              <a:r>
                <a:rPr lang="fr-FR" sz="2000" b="1" dirty="0">
                  <a:solidFill>
                    <a:srgbClr val="C99D21"/>
                  </a:solidFill>
                  <a:latin typeface="Calibri" panose="020F0502020204030204" pitchFamily="34" charset="0"/>
                  <a:ea typeface="Times New Roman" panose="02020603050405020304" pitchFamily="18" charset="0"/>
                  <a:cs typeface="Times New Roman" panose="02020603050405020304" pitchFamily="18" charset="0"/>
                </a:rPr>
                <a:t>Voyage dans le temps en Brocéliande</a:t>
              </a:r>
              <a:endParaRPr lang="fr-FR" sz="2000" dirty="0">
                <a:solidFill>
                  <a:srgbClr val="C99D21"/>
                </a:solidFill>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22" name="Groupe 21">
            <a:extLst>
              <a:ext uri="{FF2B5EF4-FFF2-40B4-BE49-F238E27FC236}">
                <a16:creationId xmlns:a16="http://schemas.microsoft.com/office/drawing/2014/main" id="{B6F79C06-67BD-9FFC-CE48-E73AE70AA6BD}"/>
              </a:ext>
            </a:extLst>
          </p:cNvPr>
          <p:cNvGrpSpPr/>
          <p:nvPr/>
        </p:nvGrpSpPr>
        <p:grpSpPr>
          <a:xfrm>
            <a:off x="425692" y="1601888"/>
            <a:ext cx="8268535" cy="4628804"/>
            <a:chOff x="116541" y="1583737"/>
            <a:chExt cx="8268535" cy="4628804"/>
          </a:xfrm>
        </p:grpSpPr>
        <p:sp>
          <p:nvSpPr>
            <p:cNvPr id="4" name="ZoneTexte 3">
              <a:extLst>
                <a:ext uri="{FF2B5EF4-FFF2-40B4-BE49-F238E27FC236}">
                  <a16:creationId xmlns:a16="http://schemas.microsoft.com/office/drawing/2014/main" id="{2C83D1A8-A920-9DAD-9C15-2D83E4E12B83}"/>
                </a:ext>
              </a:extLst>
            </p:cNvPr>
            <p:cNvSpPr txBox="1"/>
            <p:nvPr/>
          </p:nvSpPr>
          <p:spPr>
            <a:xfrm>
              <a:off x="116542" y="1583737"/>
              <a:ext cx="8268534" cy="830997"/>
            </a:xfrm>
            <a:prstGeom prst="rect">
              <a:avLst/>
            </a:prstGeom>
            <a:noFill/>
            <a:ln w="9525">
              <a:solidFill>
                <a:schemeClr val="tx1"/>
              </a:solidFill>
            </a:ln>
          </p:spPr>
          <p:txBody>
            <a:bodyPr wrap="square">
              <a:spAutoFit/>
            </a:bodyPr>
            <a:lstStyle/>
            <a:p>
              <a:pPr algn="just"/>
              <a:r>
                <a:rPr lang="fr-FR" sz="1050" b="1" dirty="0">
                  <a:solidFill>
                    <a:srgbClr val="F79646"/>
                  </a:solidFill>
                  <a:latin typeface="Calibri" panose="020F0502020204030204" pitchFamily="34" charset="0"/>
                  <a:ea typeface="Times New Roman" panose="02020603050405020304" pitchFamily="18" charset="0"/>
                  <a:cs typeface="Times New Roman" panose="02020603050405020304" pitchFamily="18" charset="0"/>
                </a:rPr>
                <a:t> </a:t>
              </a: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Cet Univers joue la carte du </a:t>
              </a: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voyage dans le temps</a:t>
              </a: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et invite à découvrir Brocéliande d’hier à demain.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Hier</a:t>
              </a: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à travers les châteaux forts et petites cités de caractère, les sites mégalithiques, les célébrations gallo-bretonnes.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La porte sera ouverte pour des offres plus </a:t>
              </a: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prospectives,</a:t>
              </a: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voire futuristes, encore à imaginer sur le territoire : nouvelles pratiques, offres autour du numérique, etc.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07069537-1935-2E50-96DE-B6895FA82DDC}"/>
                </a:ext>
              </a:extLst>
            </p:cNvPr>
            <p:cNvSpPr txBox="1"/>
            <p:nvPr/>
          </p:nvSpPr>
          <p:spPr>
            <a:xfrm>
              <a:off x="116541" y="2642774"/>
              <a:ext cx="4150659" cy="3569767"/>
            </a:xfrm>
            <a:prstGeom prst="rect">
              <a:avLst/>
            </a:prstGeom>
            <a:noFill/>
            <a:ln w="9525">
              <a:solidFill>
                <a:schemeClr val="tx1"/>
              </a:solidFill>
            </a:ln>
          </p:spPr>
          <p:txBody>
            <a:bodyPr wrap="square" numCol="2">
              <a:spAutoFit/>
            </a:bodyPr>
            <a:lstStyle/>
            <a:p>
              <a:pPr algn="just"/>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offres concernées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lgn="just">
                <a:tabLst>
                  <a:tab pos="342900" algn="l"/>
                </a:tabLst>
              </a:pP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sites de visite </a:t>
              </a:r>
              <a:endParaRPr lang="fr-FR" sz="1200" b="1"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tabLst>
                  <a:tab pos="685800" algn="l"/>
                </a:tabLs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châteaux, ruines et vestiges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tabLst>
                  <a:tab pos="685800" algn="l"/>
                </a:tabLs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Petites Cités de Caractère (maisons à colombages, lavoirs, ponts médiévaux…)</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tabLst>
                  <a:tab pos="685800" algn="l"/>
                </a:tabLs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musées historiques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tabLst>
                  <a:tab pos="685800" algn="l"/>
                </a:tabLs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sites mégalithiques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tabLst>
                  <a:tab pos="685800" algn="l"/>
                </a:tabLs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 patrimoine religieux</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tabLst>
                  <a:tab pos="342900" algn="l"/>
                </a:tabLst>
              </a:pP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activités</a:t>
              </a:r>
              <a:endParaRPr lang="fr-FR" sz="1200" b="1"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tabLst>
                  <a:tab pos="685800" algn="l"/>
                </a:tabLs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ateliers préhistoriques, autour du médiéval, jeux de piste thématiques…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tabLst>
                  <a:tab pos="685800" algn="l"/>
                </a:tabLs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balades contées autour de l’Histoire</a:t>
              </a:r>
            </a:p>
            <a:p>
              <a:pPr marL="88900" algn="just">
                <a:tabLst>
                  <a:tab pos="342900" algn="l"/>
                </a:tabLst>
              </a:pP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évènements</a:t>
              </a:r>
              <a:endParaRPr lang="fr-FR" sz="1200" b="1"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tabLst>
                  <a:tab pos="685800" algn="l"/>
                </a:tabLs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fêtes médiévales, les reconstitutions de batailles…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tabLst>
                  <a:tab pos="342900" algn="l"/>
                </a:tabLst>
              </a:pP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L'immatériel </a:t>
              </a:r>
              <a:endParaRPr lang="fr-FR" sz="1200" b="1"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tabLst>
                  <a:tab pos="685800" algn="l"/>
                </a:tabLs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sportifs locaux, les grandes personnalités, les héros de guerre</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tabLst>
                  <a:tab pos="685800" algn="l"/>
                </a:tabLs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techniques et traditions d’autrefois (ex. techniques de construction, vie d’autrefois…)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88900">
                <a:tabLst>
                  <a:tab pos="342900" algn="l"/>
                </a:tabLst>
              </a:pP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restaurants et hébergements thématisés</a:t>
              </a:r>
              <a:endParaRPr lang="fr-FR" sz="1200" b="1"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92B5950A-DB07-9C5B-C92A-5178FE3612DE}"/>
                </a:ext>
              </a:extLst>
            </p:cNvPr>
            <p:cNvSpPr txBox="1"/>
            <p:nvPr/>
          </p:nvSpPr>
          <p:spPr>
            <a:xfrm>
              <a:off x="4572000" y="2642774"/>
              <a:ext cx="3813075" cy="2292935"/>
            </a:xfrm>
            <a:prstGeom prst="rect">
              <a:avLst/>
            </a:prstGeom>
            <a:noFill/>
            <a:ln w="9525">
              <a:solidFill>
                <a:schemeClr val="tx1"/>
              </a:solidFill>
            </a:ln>
          </p:spPr>
          <p:txBody>
            <a:bodyPr wrap="square">
              <a:spAutoFit/>
            </a:bodyPr>
            <a:lstStyle/>
            <a:p>
              <a:pPr algn="just">
                <a:lnSpc>
                  <a:spcPct val="150000"/>
                </a:lnSpc>
              </a:pP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clientèles cibles particulièrement atteintes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257175" indent="-257175" algn="just">
                <a:buFont typeface="Arial" panose="020B0604020202020204" pitchFamily="34" charset="0"/>
                <a:buChar char="•"/>
                <a:tabLst>
                  <a:tab pos="342900" algn="l"/>
                </a:tabLst>
              </a:pP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tribus en vacances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Elles sont en attente d’activités attractives pour animer leur séjour : ateliers de taille de silex, d’enluminure, visites costumées... Elles apprécient également les monuments historiques qui leur permettent des sorties qui couvrent autant les intérêts des petits et des grands.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257175" indent="-257175" algn="just">
                <a:buFont typeface="Arial" panose="020B0604020202020204" pitchFamily="34" charset="0"/>
                <a:buChar char="•"/>
                <a:tabLst>
                  <a:tab pos="342900" algn="l"/>
                </a:tabLst>
              </a:pP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groupes organisés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 offres culturelles et historiques sont particulièrement plébiscitées par cette clientèle qui apprécie d’être guidée et de consommer des offres packagées.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8463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F257BF81-B64F-5429-3529-FE92F2B5F554}"/>
              </a:ext>
            </a:extLst>
          </p:cNvPr>
          <p:cNvGrpSpPr/>
          <p:nvPr/>
        </p:nvGrpSpPr>
        <p:grpSpPr>
          <a:xfrm>
            <a:off x="-647701" y="-564584"/>
            <a:ext cx="9791701" cy="1873432"/>
            <a:chOff x="-637891" y="-574148"/>
            <a:chExt cx="9791701" cy="1951099"/>
          </a:xfrm>
        </p:grpSpPr>
        <p:sp>
          <p:nvSpPr>
            <p:cNvPr id="12" name="Ellipse 11">
              <a:extLst>
                <a:ext uri="{FF2B5EF4-FFF2-40B4-BE49-F238E27FC236}">
                  <a16:creationId xmlns:a16="http://schemas.microsoft.com/office/drawing/2014/main" id="{395F9236-D89F-2B3C-CFED-0C24ACFC6F1F}"/>
                </a:ext>
              </a:extLst>
            </p:cNvPr>
            <p:cNvSpPr/>
            <p:nvPr/>
          </p:nvSpPr>
          <p:spPr>
            <a:xfrm rot="3462462">
              <a:off x="-572030" y="-499255"/>
              <a:ext cx="1511333" cy="1505543"/>
            </a:xfrm>
            <a:prstGeom prst="ellipse">
              <a:avLst/>
            </a:prstGeom>
            <a:gradFill flip="none" rotWithShape="1">
              <a:gsLst>
                <a:gs pos="32000">
                  <a:srgbClr val="746F6B"/>
                </a:gs>
                <a:gs pos="99000">
                  <a:srgbClr val="D3CBB4">
                    <a:alpha val="7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a:extLst>
                <a:ext uri="{FF2B5EF4-FFF2-40B4-BE49-F238E27FC236}">
                  <a16:creationId xmlns:a16="http://schemas.microsoft.com/office/drawing/2014/main" id="{1E82A72E-9FF9-960C-541C-82E136FA65D0}"/>
                </a:ext>
              </a:extLst>
            </p:cNvPr>
            <p:cNvSpPr/>
            <p:nvPr/>
          </p:nvSpPr>
          <p:spPr>
            <a:xfrm>
              <a:off x="-14269" y="-7134"/>
              <a:ext cx="9168079" cy="1384085"/>
            </a:xfrm>
            <a:custGeom>
              <a:avLst/>
              <a:gdLst>
                <a:gd name="connsiteX0" fmla="*/ 984587 w 9168079"/>
                <a:gd name="connsiteY0" fmla="*/ 0 h 1384085"/>
                <a:gd name="connsiteX1" fmla="*/ 9160945 w 9168079"/>
                <a:gd name="connsiteY1" fmla="*/ 7134 h 1384085"/>
                <a:gd name="connsiteX2" fmla="*/ 9168079 w 9168079"/>
                <a:gd name="connsiteY2" fmla="*/ 1355547 h 1384085"/>
                <a:gd name="connsiteX3" fmla="*/ 0 w 9168079"/>
                <a:gd name="connsiteY3" fmla="*/ 1384085 h 1384085"/>
                <a:gd name="connsiteX4" fmla="*/ 7134 w 9168079"/>
                <a:gd name="connsiteY4" fmla="*/ 1063034 h 1384085"/>
                <a:gd name="connsiteX5" fmla="*/ 171232 w 9168079"/>
                <a:gd name="connsiteY5" fmla="*/ 1091572 h 1384085"/>
                <a:gd name="connsiteX6" fmla="*/ 420946 w 9168079"/>
                <a:gd name="connsiteY6" fmla="*/ 1055900 h 1384085"/>
                <a:gd name="connsiteX7" fmla="*/ 642122 w 9168079"/>
                <a:gd name="connsiteY7" fmla="*/ 970286 h 1384085"/>
                <a:gd name="connsiteX8" fmla="*/ 849028 w 9168079"/>
                <a:gd name="connsiteY8" fmla="*/ 770521 h 1384085"/>
                <a:gd name="connsiteX9" fmla="*/ 970318 w 9168079"/>
                <a:gd name="connsiteY9" fmla="*/ 549353 h 1384085"/>
                <a:gd name="connsiteX10" fmla="*/ 1027395 w 9168079"/>
                <a:gd name="connsiteY10" fmla="*/ 249706 h 1384085"/>
                <a:gd name="connsiteX11" fmla="*/ 984587 w 9168079"/>
                <a:gd name="connsiteY11" fmla="*/ 0 h 13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8079" h="1384085">
                  <a:moveTo>
                    <a:pt x="984587" y="0"/>
                  </a:moveTo>
                  <a:lnTo>
                    <a:pt x="9160945" y="7134"/>
                  </a:lnTo>
                  <a:lnTo>
                    <a:pt x="9168079" y="1355547"/>
                  </a:lnTo>
                  <a:lnTo>
                    <a:pt x="0" y="1384085"/>
                  </a:lnTo>
                  <a:lnTo>
                    <a:pt x="7134" y="1063034"/>
                  </a:lnTo>
                  <a:lnTo>
                    <a:pt x="171232" y="1091572"/>
                  </a:lnTo>
                  <a:lnTo>
                    <a:pt x="420946" y="1055900"/>
                  </a:lnTo>
                  <a:lnTo>
                    <a:pt x="642122" y="970286"/>
                  </a:lnTo>
                  <a:lnTo>
                    <a:pt x="849028" y="770521"/>
                  </a:lnTo>
                  <a:lnTo>
                    <a:pt x="970318" y="549353"/>
                  </a:lnTo>
                  <a:lnTo>
                    <a:pt x="1027395" y="249706"/>
                  </a:lnTo>
                  <a:lnTo>
                    <a:pt x="984587" y="0"/>
                  </a:lnTo>
                  <a:close/>
                </a:path>
              </a:pathLst>
            </a:custGeom>
            <a:solidFill>
              <a:srgbClr val="746F6B"/>
            </a:solidFill>
            <a:ln>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067FF990-BE52-3642-DE4B-A6F64021C58A}"/>
                </a:ext>
              </a:extLst>
            </p:cNvPr>
            <p:cNvSpPr/>
            <p:nvPr/>
          </p:nvSpPr>
          <p:spPr>
            <a:xfrm rot="3462462">
              <a:off x="-643264" y="-568775"/>
              <a:ext cx="1655332" cy="1644586"/>
            </a:xfrm>
            <a:prstGeom prst="ellipse">
              <a:avLst/>
            </a:prstGeom>
            <a:noFill/>
            <a:ln w="28575" cmpd="sng">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Coeur 16">
              <a:extLst>
                <a:ext uri="{FF2B5EF4-FFF2-40B4-BE49-F238E27FC236}">
                  <a16:creationId xmlns:a16="http://schemas.microsoft.com/office/drawing/2014/main" id="{1101BD89-9DCB-303F-94F3-C788B7D7FC6B}"/>
                </a:ext>
              </a:extLst>
            </p:cNvPr>
            <p:cNvSpPr/>
            <p:nvPr/>
          </p:nvSpPr>
          <p:spPr>
            <a:xfrm rot="13086751">
              <a:off x="123710" y="443724"/>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Coeur 17">
              <a:extLst>
                <a:ext uri="{FF2B5EF4-FFF2-40B4-BE49-F238E27FC236}">
                  <a16:creationId xmlns:a16="http://schemas.microsoft.com/office/drawing/2014/main" id="{A6D74DBA-ED0E-5691-3ABC-5C490AEA9F2F}"/>
                </a:ext>
              </a:extLst>
            </p:cNvPr>
            <p:cNvSpPr/>
            <p:nvPr/>
          </p:nvSpPr>
          <p:spPr>
            <a:xfrm rot="7955480">
              <a:off x="426053" y="405242"/>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Coeur 18">
              <a:extLst>
                <a:ext uri="{FF2B5EF4-FFF2-40B4-BE49-F238E27FC236}">
                  <a16:creationId xmlns:a16="http://schemas.microsoft.com/office/drawing/2014/main" id="{EC685C35-A5E9-3FE7-F6AC-84BD39DE0622}"/>
                </a:ext>
              </a:extLst>
            </p:cNvPr>
            <p:cNvSpPr/>
            <p:nvPr/>
          </p:nvSpPr>
          <p:spPr>
            <a:xfrm rot="18811332">
              <a:off x="89309" y="130819"/>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 name="Coeur 19">
              <a:extLst>
                <a:ext uri="{FF2B5EF4-FFF2-40B4-BE49-F238E27FC236}">
                  <a16:creationId xmlns:a16="http://schemas.microsoft.com/office/drawing/2014/main" id="{7ACDEDEC-219E-E659-5BDC-2E082B51FBFB}"/>
                </a:ext>
              </a:extLst>
            </p:cNvPr>
            <p:cNvSpPr/>
            <p:nvPr/>
          </p:nvSpPr>
          <p:spPr>
            <a:xfrm rot="2712500">
              <a:off x="395119" y="100441"/>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ZoneTexte 18">
              <a:extLst>
                <a:ext uri="{FF2B5EF4-FFF2-40B4-BE49-F238E27FC236}">
                  <a16:creationId xmlns:a16="http://schemas.microsoft.com/office/drawing/2014/main" id="{C5344E9B-BCFF-87E5-568E-A262FAD9780E}"/>
                </a:ext>
              </a:extLst>
            </p:cNvPr>
            <p:cNvSpPr txBox="1"/>
            <p:nvPr/>
          </p:nvSpPr>
          <p:spPr>
            <a:xfrm>
              <a:off x="1833878" y="101133"/>
              <a:ext cx="7075103" cy="400110"/>
            </a:xfrm>
            <a:prstGeom prst="rect">
              <a:avLst/>
            </a:prstGeom>
            <a:noFill/>
          </p:spPr>
          <p:txBody>
            <a:bodyPr wrap="square" rtlCol="0">
              <a:spAutoFit/>
            </a:bodyPr>
            <a:lstStyle/>
            <a:p>
              <a:r>
                <a:rPr lang="fr-FR" sz="2000" b="1" cap="small" dirty="0">
                  <a:solidFill>
                    <a:schemeClr val="bg1"/>
                  </a:solidFill>
                  <a:latin typeface="Corbel"/>
                  <a:cs typeface="Corbel"/>
                </a:rPr>
                <a:t>Les Univers Imaginaires </a:t>
              </a:r>
            </a:p>
          </p:txBody>
        </p:sp>
        <p:sp>
          <p:nvSpPr>
            <p:cNvPr id="20" name="ZoneTexte 19">
              <a:extLst>
                <a:ext uri="{FF2B5EF4-FFF2-40B4-BE49-F238E27FC236}">
                  <a16:creationId xmlns:a16="http://schemas.microsoft.com/office/drawing/2014/main" id="{B6B8C302-25DD-7980-F801-29547EBC8320}"/>
                </a:ext>
              </a:extLst>
            </p:cNvPr>
            <p:cNvSpPr txBox="1"/>
            <p:nvPr/>
          </p:nvSpPr>
          <p:spPr>
            <a:xfrm>
              <a:off x="2098731" y="516063"/>
              <a:ext cx="4320844" cy="416697"/>
            </a:xfrm>
            <a:prstGeom prst="rect">
              <a:avLst/>
            </a:prstGeom>
            <a:noFill/>
          </p:spPr>
          <p:txBody>
            <a:bodyPr wrap="square" rtlCol="0">
              <a:spAutoFit/>
            </a:bodyPr>
            <a:lstStyle/>
            <a:p>
              <a:r>
                <a:rPr lang="fr-FR" sz="2000" b="1" dirty="0">
                  <a:solidFill>
                    <a:srgbClr val="C99D21"/>
                  </a:solidFill>
                  <a:latin typeface="Calibri" panose="020F0502020204030204" pitchFamily="34" charset="0"/>
                  <a:ea typeface="Times New Roman" panose="02020603050405020304" pitchFamily="18" charset="0"/>
                  <a:cs typeface="Times New Roman" panose="02020603050405020304" pitchFamily="18" charset="0"/>
                </a:rPr>
                <a:t>Voyage dans le temps en Brocéliande</a:t>
              </a:r>
              <a:endParaRPr lang="fr-FR" sz="2000" dirty="0">
                <a:solidFill>
                  <a:srgbClr val="C99D21"/>
                </a:solidFill>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22" name="Groupe 21">
            <a:extLst>
              <a:ext uri="{FF2B5EF4-FFF2-40B4-BE49-F238E27FC236}">
                <a16:creationId xmlns:a16="http://schemas.microsoft.com/office/drawing/2014/main" id="{B6F79C06-67BD-9FFC-CE48-E73AE70AA6BD}"/>
              </a:ext>
            </a:extLst>
          </p:cNvPr>
          <p:cNvGrpSpPr/>
          <p:nvPr/>
        </p:nvGrpSpPr>
        <p:grpSpPr>
          <a:xfrm>
            <a:off x="305995" y="1487444"/>
            <a:ext cx="8593175" cy="2894976"/>
            <a:chOff x="-43549" y="1469293"/>
            <a:chExt cx="8593175" cy="2894976"/>
          </a:xfrm>
        </p:grpSpPr>
        <p:sp>
          <p:nvSpPr>
            <p:cNvPr id="4" name="ZoneTexte 3">
              <a:extLst>
                <a:ext uri="{FF2B5EF4-FFF2-40B4-BE49-F238E27FC236}">
                  <a16:creationId xmlns:a16="http://schemas.microsoft.com/office/drawing/2014/main" id="{2C83D1A8-A920-9DAD-9C15-2D83E4E12B83}"/>
                </a:ext>
              </a:extLst>
            </p:cNvPr>
            <p:cNvSpPr txBox="1"/>
            <p:nvPr/>
          </p:nvSpPr>
          <p:spPr>
            <a:xfrm>
              <a:off x="-43547" y="2055945"/>
              <a:ext cx="1899321" cy="2308324"/>
            </a:xfrm>
            <a:prstGeom prst="rect">
              <a:avLst/>
            </a:prstGeom>
            <a:noFill/>
            <a:ln w="9525">
              <a:solidFill>
                <a:schemeClr val="tx1"/>
              </a:solidFill>
            </a:ln>
          </p:spPr>
          <p:txBody>
            <a:bodyPr wrap="square">
              <a:spAutoFit/>
            </a:bodyPr>
            <a:lstStyle/>
            <a:p>
              <a:pPr algn="just"/>
              <a:r>
                <a:rPr lang="fr-FR" sz="1050" b="1" dirty="0">
                  <a:solidFill>
                    <a:srgbClr val="F79646"/>
                  </a:solidFill>
                  <a:latin typeface="Calibri" panose="020F0502020204030204" pitchFamily="34" charset="0"/>
                  <a:ea typeface="Times New Roman" panose="02020603050405020304" pitchFamily="18" charset="0"/>
                  <a:cs typeface="Times New Roman" panose="02020603050405020304" pitchFamily="18" charset="0"/>
                </a:rPr>
                <a:t> </a:t>
              </a: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Invitation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Parcourez 2000 ans d’histoires ! Initiez-vous au levé de menhirs, parcourez les longs couloirs de nos châteaux et replongez dans de vraies batailles de chevaliers ! En calèche ou en vélo, remontez le temps à votre guise sans perdre le confort du 21e siècle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92B5950A-DB07-9C5B-C92A-5178FE3612DE}"/>
                </a:ext>
              </a:extLst>
            </p:cNvPr>
            <p:cNvSpPr txBox="1"/>
            <p:nvPr/>
          </p:nvSpPr>
          <p:spPr>
            <a:xfrm>
              <a:off x="-43549" y="1469293"/>
              <a:ext cx="8593175" cy="339517"/>
            </a:xfrm>
            <a:prstGeom prst="rect">
              <a:avLst/>
            </a:prstGeom>
            <a:noFill/>
            <a:ln w="9525">
              <a:solidFill>
                <a:schemeClr val="tx1"/>
              </a:solidFill>
            </a:ln>
          </p:spPr>
          <p:txBody>
            <a:bodyPr wrap="square">
              <a:spAutoFit/>
            </a:bodyPr>
            <a:lstStyle/>
            <a:p>
              <a:pPr algn="just">
                <a:lnSpc>
                  <a:spcPct val="150000"/>
                </a:lnSpc>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Carte postale de l’Univers présentant les sites et offres identifiées; Offres incarnant un ou plusieurs Univers (cette carte n’est pas figée).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grpSp>
      <p:pic>
        <p:nvPicPr>
          <p:cNvPr id="2" name="Image 1">
            <a:extLst>
              <a:ext uri="{FF2B5EF4-FFF2-40B4-BE49-F238E27FC236}">
                <a16:creationId xmlns:a16="http://schemas.microsoft.com/office/drawing/2014/main" id="{5EA3E47C-92F1-E4FA-D2B7-3F77C7EADD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8" t="3552" r="3203" b="4590"/>
          <a:stretch/>
        </p:blipFill>
        <p:spPr>
          <a:xfrm>
            <a:off x="2357718" y="2040274"/>
            <a:ext cx="6541453" cy="4494052"/>
          </a:xfrm>
          <a:prstGeom prst="rect">
            <a:avLst/>
          </a:prstGeom>
        </p:spPr>
      </p:pic>
    </p:spTree>
    <p:extLst>
      <p:ext uri="{BB962C8B-B14F-4D97-AF65-F5344CB8AC3E}">
        <p14:creationId xmlns:p14="http://schemas.microsoft.com/office/powerpoint/2010/main" val="337704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F257BF81-B64F-5429-3529-FE92F2B5F554}"/>
              </a:ext>
            </a:extLst>
          </p:cNvPr>
          <p:cNvGrpSpPr/>
          <p:nvPr/>
        </p:nvGrpSpPr>
        <p:grpSpPr>
          <a:xfrm>
            <a:off x="-647701" y="-564584"/>
            <a:ext cx="9791701" cy="1873432"/>
            <a:chOff x="-637891" y="-574148"/>
            <a:chExt cx="9791701" cy="1951099"/>
          </a:xfrm>
        </p:grpSpPr>
        <p:sp>
          <p:nvSpPr>
            <p:cNvPr id="12" name="Ellipse 11">
              <a:extLst>
                <a:ext uri="{FF2B5EF4-FFF2-40B4-BE49-F238E27FC236}">
                  <a16:creationId xmlns:a16="http://schemas.microsoft.com/office/drawing/2014/main" id="{395F9236-D89F-2B3C-CFED-0C24ACFC6F1F}"/>
                </a:ext>
              </a:extLst>
            </p:cNvPr>
            <p:cNvSpPr/>
            <p:nvPr/>
          </p:nvSpPr>
          <p:spPr>
            <a:xfrm rot="3462462">
              <a:off x="-572030" y="-499255"/>
              <a:ext cx="1511333" cy="1505543"/>
            </a:xfrm>
            <a:prstGeom prst="ellipse">
              <a:avLst/>
            </a:prstGeom>
            <a:gradFill flip="none" rotWithShape="1">
              <a:gsLst>
                <a:gs pos="32000">
                  <a:srgbClr val="746F6B"/>
                </a:gs>
                <a:gs pos="99000">
                  <a:srgbClr val="D3CBB4">
                    <a:alpha val="7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a:extLst>
                <a:ext uri="{FF2B5EF4-FFF2-40B4-BE49-F238E27FC236}">
                  <a16:creationId xmlns:a16="http://schemas.microsoft.com/office/drawing/2014/main" id="{1E82A72E-9FF9-960C-541C-82E136FA65D0}"/>
                </a:ext>
              </a:extLst>
            </p:cNvPr>
            <p:cNvSpPr/>
            <p:nvPr/>
          </p:nvSpPr>
          <p:spPr>
            <a:xfrm>
              <a:off x="-14269" y="-7134"/>
              <a:ext cx="9168079" cy="1384085"/>
            </a:xfrm>
            <a:custGeom>
              <a:avLst/>
              <a:gdLst>
                <a:gd name="connsiteX0" fmla="*/ 984587 w 9168079"/>
                <a:gd name="connsiteY0" fmla="*/ 0 h 1384085"/>
                <a:gd name="connsiteX1" fmla="*/ 9160945 w 9168079"/>
                <a:gd name="connsiteY1" fmla="*/ 7134 h 1384085"/>
                <a:gd name="connsiteX2" fmla="*/ 9168079 w 9168079"/>
                <a:gd name="connsiteY2" fmla="*/ 1355547 h 1384085"/>
                <a:gd name="connsiteX3" fmla="*/ 0 w 9168079"/>
                <a:gd name="connsiteY3" fmla="*/ 1384085 h 1384085"/>
                <a:gd name="connsiteX4" fmla="*/ 7134 w 9168079"/>
                <a:gd name="connsiteY4" fmla="*/ 1063034 h 1384085"/>
                <a:gd name="connsiteX5" fmla="*/ 171232 w 9168079"/>
                <a:gd name="connsiteY5" fmla="*/ 1091572 h 1384085"/>
                <a:gd name="connsiteX6" fmla="*/ 420946 w 9168079"/>
                <a:gd name="connsiteY6" fmla="*/ 1055900 h 1384085"/>
                <a:gd name="connsiteX7" fmla="*/ 642122 w 9168079"/>
                <a:gd name="connsiteY7" fmla="*/ 970286 h 1384085"/>
                <a:gd name="connsiteX8" fmla="*/ 849028 w 9168079"/>
                <a:gd name="connsiteY8" fmla="*/ 770521 h 1384085"/>
                <a:gd name="connsiteX9" fmla="*/ 970318 w 9168079"/>
                <a:gd name="connsiteY9" fmla="*/ 549353 h 1384085"/>
                <a:gd name="connsiteX10" fmla="*/ 1027395 w 9168079"/>
                <a:gd name="connsiteY10" fmla="*/ 249706 h 1384085"/>
                <a:gd name="connsiteX11" fmla="*/ 984587 w 9168079"/>
                <a:gd name="connsiteY11" fmla="*/ 0 h 13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8079" h="1384085">
                  <a:moveTo>
                    <a:pt x="984587" y="0"/>
                  </a:moveTo>
                  <a:lnTo>
                    <a:pt x="9160945" y="7134"/>
                  </a:lnTo>
                  <a:lnTo>
                    <a:pt x="9168079" y="1355547"/>
                  </a:lnTo>
                  <a:lnTo>
                    <a:pt x="0" y="1384085"/>
                  </a:lnTo>
                  <a:lnTo>
                    <a:pt x="7134" y="1063034"/>
                  </a:lnTo>
                  <a:lnTo>
                    <a:pt x="171232" y="1091572"/>
                  </a:lnTo>
                  <a:lnTo>
                    <a:pt x="420946" y="1055900"/>
                  </a:lnTo>
                  <a:lnTo>
                    <a:pt x="642122" y="970286"/>
                  </a:lnTo>
                  <a:lnTo>
                    <a:pt x="849028" y="770521"/>
                  </a:lnTo>
                  <a:lnTo>
                    <a:pt x="970318" y="549353"/>
                  </a:lnTo>
                  <a:lnTo>
                    <a:pt x="1027395" y="249706"/>
                  </a:lnTo>
                  <a:lnTo>
                    <a:pt x="984587" y="0"/>
                  </a:lnTo>
                  <a:close/>
                </a:path>
              </a:pathLst>
            </a:custGeom>
            <a:solidFill>
              <a:srgbClr val="746F6B"/>
            </a:solidFill>
            <a:ln>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067FF990-BE52-3642-DE4B-A6F64021C58A}"/>
                </a:ext>
              </a:extLst>
            </p:cNvPr>
            <p:cNvSpPr/>
            <p:nvPr/>
          </p:nvSpPr>
          <p:spPr>
            <a:xfrm rot="3462462">
              <a:off x="-643264" y="-568775"/>
              <a:ext cx="1655332" cy="1644586"/>
            </a:xfrm>
            <a:prstGeom prst="ellipse">
              <a:avLst/>
            </a:prstGeom>
            <a:noFill/>
            <a:ln w="28575" cmpd="sng">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Coeur 16">
              <a:extLst>
                <a:ext uri="{FF2B5EF4-FFF2-40B4-BE49-F238E27FC236}">
                  <a16:creationId xmlns:a16="http://schemas.microsoft.com/office/drawing/2014/main" id="{1101BD89-9DCB-303F-94F3-C788B7D7FC6B}"/>
                </a:ext>
              </a:extLst>
            </p:cNvPr>
            <p:cNvSpPr/>
            <p:nvPr/>
          </p:nvSpPr>
          <p:spPr>
            <a:xfrm rot="13086751">
              <a:off x="123710" y="443724"/>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Coeur 17">
              <a:extLst>
                <a:ext uri="{FF2B5EF4-FFF2-40B4-BE49-F238E27FC236}">
                  <a16:creationId xmlns:a16="http://schemas.microsoft.com/office/drawing/2014/main" id="{A6D74DBA-ED0E-5691-3ABC-5C490AEA9F2F}"/>
                </a:ext>
              </a:extLst>
            </p:cNvPr>
            <p:cNvSpPr/>
            <p:nvPr/>
          </p:nvSpPr>
          <p:spPr>
            <a:xfrm rot="7955480">
              <a:off x="426053" y="405242"/>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Coeur 18">
              <a:extLst>
                <a:ext uri="{FF2B5EF4-FFF2-40B4-BE49-F238E27FC236}">
                  <a16:creationId xmlns:a16="http://schemas.microsoft.com/office/drawing/2014/main" id="{EC685C35-A5E9-3FE7-F6AC-84BD39DE0622}"/>
                </a:ext>
              </a:extLst>
            </p:cNvPr>
            <p:cNvSpPr/>
            <p:nvPr/>
          </p:nvSpPr>
          <p:spPr>
            <a:xfrm rot="18811332">
              <a:off x="89309" y="130819"/>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 name="Coeur 19">
              <a:extLst>
                <a:ext uri="{FF2B5EF4-FFF2-40B4-BE49-F238E27FC236}">
                  <a16:creationId xmlns:a16="http://schemas.microsoft.com/office/drawing/2014/main" id="{7ACDEDEC-219E-E659-5BDC-2E082B51FBFB}"/>
                </a:ext>
              </a:extLst>
            </p:cNvPr>
            <p:cNvSpPr/>
            <p:nvPr/>
          </p:nvSpPr>
          <p:spPr>
            <a:xfrm rot="2712500">
              <a:off x="395119" y="100441"/>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ZoneTexte 18">
              <a:extLst>
                <a:ext uri="{FF2B5EF4-FFF2-40B4-BE49-F238E27FC236}">
                  <a16:creationId xmlns:a16="http://schemas.microsoft.com/office/drawing/2014/main" id="{C5344E9B-BCFF-87E5-568E-A262FAD9780E}"/>
                </a:ext>
              </a:extLst>
            </p:cNvPr>
            <p:cNvSpPr txBox="1"/>
            <p:nvPr/>
          </p:nvSpPr>
          <p:spPr>
            <a:xfrm>
              <a:off x="1833878" y="101133"/>
              <a:ext cx="7075103" cy="400110"/>
            </a:xfrm>
            <a:prstGeom prst="rect">
              <a:avLst/>
            </a:prstGeom>
            <a:noFill/>
          </p:spPr>
          <p:txBody>
            <a:bodyPr wrap="square" rtlCol="0">
              <a:spAutoFit/>
            </a:bodyPr>
            <a:lstStyle/>
            <a:p>
              <a:r>
                <a:rPr lang="fr-FR" sz="2000" b="1" cap="small" dirty="0">
                  <a:solidFill>
                    <a:schemeClr val="bg1"/>
                  </a:solidFill>
                  <a:latin typeface="Corbel"/>
                  <a:cs typeface="Corbel"/>
                </a:rPr>
                <a:t>Les Univers Imaginaires </a:t>
              </a:r>
            </a:p>
          </p:txBody>
        </p:sp>
        <p:sp>
          <p:nvSpPr>
            <p:cNvPr id="20" name="ZoneTexte 19">
              <a:extLst>
                <a:ext uri="{FF2B5EF4-FFF2-40B4-BE49-F238E27FC236}">
                  <a16:creationId xmlns:a16="http://schemas.microsoft.com/office/drawing/2014/main" id="{B6B8C302-25DD-7980-F801-29547EBC8320}"/>
                </a:ext>
              </a:extLst>
            </p:cNvPr>
            <p:cNvSpPr txBox="1"/>
            <p:nvPr/>
          </p:nvSpPr>
          <p:spPr>
            <a:xfrm>
              <a:off x="2098731" y="516063"/>
              <a:ext cx="4320844" cy="384643"/>
            </a:xfrm>
            <a:prstGeom prst="rect">
              <a:avLst/>
            </a:prstGeom>
            <a:noFill/>
          </p:spPr>
          <p:txBody>
            <a:bodyPr wrap="square" rtlCol="0">
              <a:spAutoFit/>
            </a:bodyPr>
            <a:lstStyle/>
            <a:p>
              <a:pPr algn="just"/>
              <a:r>
                <a:rPr lang="fr-FR" sz="1800" b="1" dirty="0">
                  <a:solidFill>
                    <a:srgbClr val="A3C515"/>
                  </a:solidFill>
                  <a:effectLst/>
                  <a:latin typeface="Calibri" panose="020F0502020204030204" pitchFamily="34" charset="0"/>
                  <a:ea typeface="Times New Roman" panose="02020603050405020304" pitchFamily="18" charset="0"/>
                  <a:cs typeface="Times New Roman" panose="02020603050405020304" pitchFamily="18" charset="0"/>
                </a:rPr>
                <a:t>Bain de nature en Brocéliande</a:t>
              </a:r>
              <a:endParaRPr lang="fr-FR" sz="1800" dirty="0">
                <a:solidFill>
                  <a:srgbClr val="A3C515"/>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22" name="Groupe 21">
            <a:extLst>
              <a:ext uri="{FF2B5EF4-FFF2-40B4-BE49-F238E27FC236}">
                <a16:creationId xmlns:a16="http://schemas.microsoft.com/office/drawing/2014/main" id="{B6F79C06-67BD-9FFC-CE48-E73AE70AA6BD}"/>
              </a:ext>
            </a:extLst>
          </p:cNvPr>
          <p:cNvGrpSpPr/>
          <p:nvPr/>
        </p:nvGrpSpPr>
        <p:grpSpPr>
          <a:xfrm>
            <a:off x="425693" y="1601888"/>
            <a:ext cx="8268534" cy="4750977"/>
            <a:chOff x="116542" y="1583737"/>
            <a:chExt cx="8268534" cy="4750977"/>
          </a:xfrm>
        </p:grpSpPr>
        <p:sp>
          <p:nvSpPr>
            <p:cNvPr id="4" name="ZoneTexte 3">
              <a:extLst>
                <a:ext uri="{FF2B5EF4-FFF2-40B4-BE49-F238E27FC236}">
                  <a16:creationId xmlns:a16="http://schemas.microsoft.com/office/drawing/2014/main" id="{2C83D1A8-A920-9DAD-9C15-2D83E4E12B83}"/>
                </a:ext>
              </a:extLst>
            </p:cNvPr>
            <p:cNvSpPr txBox="1"/>
            <p:nvPr/>
          </p:nvSpPr>
          <p:spPr>
            <a:xfrm>
              <a:off x="116542" y="1583737"/>
              <a:ext cx="8268534" cy="646331"/>
            </a:xfrm>
            <a:prstGeom prst="rect">
              <a:avLst/>
            </a:prstGeom>
            <a:noFill/>
            <a:ln w="9525">
              <a:solidFill>
                <a:schemeClr val="tx1"/>
              </a:solidFill>
            </a:ln>
          </p:spPr>
          <p:txBody>
            <a:bodyPr wrap="square">
              <a:spAutoFit/>
            </a:bodyPr>
            <a:lstStyle/>
            <a:p>
              <a:pPr algn="just"/>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Cet univers </a:t>
              </a:r>
              <a:r>
                <a:rPr lang="fr-FR" sz="12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b</a:t>
              </a: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ain de nature en Brocéliande </a:t>
              </a: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est une invitation à s’immerger, se laisser surprendre par la nature. Il offre une multitude d’espaces naturels sous « toutes ses formes » à travers la présence importante de l’eau et de la forêt ainsi que des reliefs révélant un paysage contrasté.</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07069537-1935-2E50-96DE-B6895FA82DDC}"/>
                </a:ext>
              </a:extLst>
            </p:cNvPr>
            <p:cNvSpPr txBox="1"/>
            <p:nvPr/>
          </p:nvSpPr>
          <p:spPr>
            <a:xfrm>
              <a:off x="116542" y="2377059"/>
              <a:ext cx="4244919" cy="3957655"/>
            </a:xfrm>
            <a:prstGeom prst="rect">
              <a:avLst/>
            </a:prstGeom>
            <a:noFill/>
            <a:ln w="9525">
              <a:solidFill>
                <a:schemeClr val="tx1"/>
              </a:solidFill>
            </a:ln>
          </p:spPr>
          <p:txBody>
            <a:bodyPr wrap="square" numCol="2">
              <a:spAutoFit/>
            </a:bodyPr>
            <a:lstStyle/>
            <a:p>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offres concernées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sites de visite </a:t>
              </a:r>
              <a:endParaRPr lang="fr-FR" sz="12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espaces naturels remarquables, protégés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 canal de Nantes à Brest, et les plans d’eau</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forêts du territoire dans leur diversité : landes, vallons, feuillus…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arbres remarquables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sites de visite de découverte de la nature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sites remarquables de nature cultivée, entretenue</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88900" lvl="0">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activités</a:t>
              </a:r>
              <a:endParaRPr lang="fr-FR" sz="12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sorties observation de la nature</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sorties plein air pédestres et cyclables</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a:p>
              <a:pPr marL="0" lvl="1">
                <a:tabLst>
                  <a:tab pos="9144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évènements</a:t>
              </a:r>
              <a:endParaRPr lang="fr-FR" sz="12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animations nature</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festivités autour de la nature</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L'immatériel</a:t>
              </a: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88900" lvl="0">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restaurants et hébergements thématisés</a:t>
              </a:r>
              <a:endParaRPr lang="fr-FR" sz="12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92B5950A-DB07-9C5B-C92A-5178FE3612DE}"/>
                </a:ext>
              </a:extLst>
            </p:cNvPr>
            <p:cNvSpPr txBox="1"/>
            <p:nvPr/>
          </p:nvSpPr>
          <p:spPr>
            <a:xfrm>
              <a:off x="4572001" y="2377059"/>
              <a:ext cx="3813075" cy="3908762"/>
            </a:xfrm>
            <a:prstGeom prst="rect">
              <a:avLst/>
            </a:prstGeom>
            <a:noFill/>
            <a:ln w="9525">
              <a:solidFill>
                <a:schemeClr val="tx1"/>
              </a:solidFill>
            </a:ln>
          </p:spPr>
          <p:txBody>
            <a:bodyPr wrap="square">
              <a:spAutoFit/>
            </a:bodyPr>
            <a:lstStyle/>
            <a:p>
              <a:pPr algn="just">
                <a:spcAft>
                  <a:spcPts val="600"/>
                </a:spcAf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clientèles cibles particulièrement atteintes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tribus en vacances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Elles seront preneuses d’expériences actives en contact avec la nature (vélo, VTT, nautisme, baignade…)</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amateurs de week-end au vert</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 temps d’une escapade, cette clientèle recherche la déconnexion avec le rythme urbain, une parenthèse de nature et elle apprécie particulièrement les espaces préservés, hors des sentiers battus.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clientèles affinitaires de l’itinérance vélo et randonnées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La nature est le premier critère de choix des clientèles itinérantes. L’accessibilité de l’offre par rapport aux grands itinéraires est donc à soigner.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groupes organisés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activités liées à la nature sont particulièrement recherchées par cette clientèle. Les clubs sportifs (randonnée, vélo) sont sensibles aux espaces naturels d’exception et services adaptés à l’accueil des groupes. </a:t>
              </a:r>
            </a:p>
          </p:txBody>
        </p:sp>
      </p:grpSp>
    </p:spTree>
    <p:extLst>
      <p:ext uri="{BB962C8B-B14F-4D97-AF65-F5344CB8AC3E}">
        <p14:creationId xmlns:p14="http://schemas.microsoft.com/office/powerpoint/2010/main" val="392632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F257BF81-B64F-5429-3529-FE92F2B5F554}"/>
              </a:ext>
            </a:extLst>
          </p:cNvPr>
          <p:cNvGrpSpPr/>
          <p:nvPr/>
        </p:nvGrpSpPr>
        <p:grpSpPr>
          <a:xfrm>
            <a:off x="-647701" y="-564584"/>
            <a:ext cx="9791701" cy="1873432"/>
            <a:chOff x="-637891" y="-574148"/>
            <a:chExt cx="9791701" cy="1951099"/>
          </a:xfrm>
        </p:grpSpPr>
        <p:sp>
          <p:nvSpPr>
            <p:cNvPr id="12" name="Ellipse 11">
              <a:extLst>
                <a:ext uri="{FF2B5EF4-FFF2-40B4-BE49-F238E27FC236}">
                  <a16:creationId xmlns:a16="http://schemas.microsoft.com/office/drawing/2014/main" id="{395F9236-D89F-2B3C-CFED-0C24ACFC6F1F}"/>
                </a:ext>
              </a:extLst>
            </p:cNvPr>
            <p:cNvSpPr/>
            <p:nvPr/>
          </p:nvSpPr>
          <p:spPr>
            <a:xfrm rot="3462462">
              <a:off x="-572030" y="-499255"/>
              <a:ext cx="1511333" cy="1505543"/>
            </a:xfrm>
            <a:prstGeom prst="ellipse">
              <a:avLst/>
            </a:prstGeom>
            <a:gradFill flip="none" rotWithShape="1">
              <a:gsLst>
                <a:gs pos="32000">
                  <a:srgbClr val="746F6B"/>
                </a:gs>
                <a:gs pos="99000">
                  <a:srgbClr val="D3CBB4">
                    <a:alpha val="7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a:extLst>
                <a:ext uri="{FF2B5EF4-FFF2-40B4-BE49-F238E27FC236}">
                  <a16:creationId xmlns:a16="http://schemas.microsoft.com/office/drawing/2014/main" id="{1E82A72E-9FF9-960C-541C-82E136FA65D0}"/>
                </a:ext>
              </a:extLst>
            </p:cNvPr>
            <p:cNvSpPr/>
            <p:nvPr/>
          </p:nvSpPr>
          <p:spPr>
            <a:xfrm>
              <a:off x="-14269" y="-7134"/>
              <a:ext cx="9168079" cy="1384085"/>
            </a:xfrm>
            <a:custGeom>
              <a:avLst/>
              <a:gdLst>
                <a:gd name="connsiteX0" fmla="*/ 984587 w 9168079"/>
                <a:gd name="connsiteY0" fmla="*/ 0 h 1384085"/>
                <a:gd name="connsiteX1" fmla="*/ 9160945 w 9168079"/>
                <a:gd name="connsiteY1" fmla="*/ 7134 h 1384085"/>
                <a:gd name="connsiteX2" fmla="*/ 9168079 w 9168079"/>
                <a:gd name="connsiteY2" fmla="*/ 1355547 h 1384085"/>
                <a:gd name="connsiteX3" fmla="*/ 0 w 9168079"/>
                <a:gd name="connsiteY3" fmla="*/ 1384085 h 1384085"/>
                <a:gd name="connsiteX4" fmla="*/ 7134 w 9168079"/>
                <a:gd name="connsiteY4" fmla="*/ 1063034 h 1384085"/>
                <a:gd name="connsiteX5" fmla="*/ 171232 w 9168079"/>
                <a:gd name="connsiteY5" fmla="*/ 1091572 h 1384085"/>
                <a:gd name="connsiteX6" fmla="*/ 420946 w 9168079"/>
                <a:gd name="connsiteY6" fmla="*/ 1055900 h 1384085"/>
                <a:gd name="connsiteX7" fmla="*/ 642122 w 9168079"/>
                <a:gd name="connsiteY7" fmla="*/ 970286 h 1384085"/>
                <a:gd name="connsiteX8" fmla="*/ 849028 w 9168079"/>
                <a:gd name="connsiteY8" fmla="*/ 770521 h 1384085"/>
                <a:gd name="connsiteX9" fmla="*/ 970318 w 9168079"/>
                <a:gd name="connsiteY9" fmla="*/ 549353 h 1384085"/>
                <a:gd name="connsiteX10" fmla="*/ 1027395 w 9168079"/>
                <a:gd name="connsiteY10" fmla="*/ 249706 h 1384085"/>
                <a:gd name="connsiteX11" fmla="*/ 984587 w 9168079"/>
                <a:gd name="connsiteY11" fmla="*/ 0 h 13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8079" h="1384085">
                  <a:moveTo>
                    <a:pt x="984587" y="0"/>
                  </a:moveTo>
                  <a:lnTo>
                    <a:pt x="9160945" y="7134"/>
                  </a:lnTo>
                  <a:lnTo>
                    <a:pt x="9168079" y="1355547"/>
                  </a:lnTo>
                  <a:lnTo>
                    <a:pt x="0" y="1384085"/>
                  </a:lnTo>
                  <a:lnTo>
                    <a:pt x="7134" y="1063034"/>
                  </a:lnTo>
                  <a:lnTo>
                    <a:pt x="171232" y="1091572"/>
                  </a:lnTo>
                  <a:lnTo>
                    <a:pt x="420946" y="1055900"/>
                  </a:lnTo>
                  <a:lnTo>
                    <a:pt x="642122" y="970286"/>
                  </a:lnTo>
                  <a:lnTo>
                    <a:pt x="849028" y="770521"/>
                  </a:lnTo>
                  <a:lnTo>
                    <a:pt x="970318" y="549353"/>
                  </a:lnTo>
                  <a:lnTo>
                    <a:pt x="1027395" y="249706"/>
                  </a:lnTo>
                  <a:lnTo>
                    <a:pt x="984587" y="0"/>
                  </a:lnTo>
                  <a:close/>
                </a:path>
              </a:pathLst>
            </a:custGeom>
            <a:solidFill>
              <a:srgbClr val="746F6B"/>
            </a:solidFill>
            <a:ln>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067FF990-BE52-3642-DE4B-A6F64021C58A}"/>
                </a:ext>
              </a:extLst>
            </p:cNvPr>
            <p:cNvSpPr/>
            <p:nvPr/>
          </p:nvSpPr>
          <p:spPr>
            <a:xfrm rot="3462462">
              <a:off x="-643264" y="-568775"/>
              <a:ext cx="1655332" cy="1644586"/>
            </a:xfrm>
            <a:prstGeom prst="ellipse">
              <a:avLst/>
            </a:prstGeom>
            <a:noFill/>
            <a:ln w="28575" cmpd="sng">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Coeur 16">
              <a:extLst>
                <a:ext uri="{FF2B5EF4-FFF2-40B4-BE49-F238E27FC236}">
                  <a16:creationId xmlns:a16="http://schemas.microsoft.com/office/drawing/2014/main" id="{1101BD89-9DCB-303F-94F3-C788B7D7FC6B}"/>
                </a:ext>
              </a:extLst>
            </p:cNvPr>
            <p:cNvSpPr/>
            <p:nvPr/>
          </p:nvSpPr>
          <p:spPr>
            <a:xfrm rot="13086751">
              <a:off x="123710" y="443724"/>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Coeur 17">
              <a:extLst>
                <a:ext uri="{FF2B5EF4-FFF2-40B4-BE49-F238E27FC236}">
                  <a16:creationId xmlns:a16="http://schemas.microsoft.com/office/drawing/2014/main" id="{A6D74DBA-ED0E-5691-3ABC-5C490AEA9F2F}"/>
                </a:ext>
              </a:extLst>
            </p:cNvPr>
            <p:cNvSpPr/>
            <p:nvPr/>
          </p:nvSpPr>
          <p:spPr>
            <a:xfrm rot="7955480">
              <a:off x="426053" y="405242"/>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Coeur 18">
              <a:extLst>
                <a:ext uri="{FF2B5EF4-FFF2-40B4-BE49-F238E27FC236}">
                  <a16:creationId xmlns:a16="http://schemas.microsoft.com/office/drawing/2014/main" id="{EC685C35-A5E9-3FE7-F6AC-84BD39DE0622}"/>
                </a:ext>
              </a:extLst>
            </p:cNvPr>
            <p:cNvSpPr/>
            <p:nvPr/>
          </p:nvSpPr>
          <p:spPr>
            <a:xfrm rot="18811332">
              <a:off x="89309" y="130819"/>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 name="Coeur 19">
              <a:extLst>
                <a:ext uri="{FF2B5EF4-FFF2-40B4-BE49-F238E27FC236}">
                  <a16:creationId xmlns:a16="http://schemas.microsoft.com/office/drawing/2014/main" id="{7ACDEDEC-219E-E659-5BDC-2E082B51FBFB}"/>
                </a:ext>
              </a:extLst>
            </p:cNvPr>
            <p:cNvSpPr/>
            <p:nvPr/>
          </p:nvSpPr>
          <p:spPr>
            <a:xfrm rot="2712500">
              <a:off x="395119" y="100441"/>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ZoneTexte 18">
              <a:extLst>
                <a:ext uri="{FF2B5EF4-FFF2-40B4-BE49-F238E27FC236}">
                  <a16:creationId xmlns:a16="http://schemas.microsoft.com/office/drawing/2014/main" id="{C5344E9B-BCFF-87E5-568E-A262FAD9780E}"/>
                </a:ext>
              </a:extLst>
            </p:cNvPr>
            <p:cNvSpPr txBox="1"/>
            <p:nvPr/>
          </p:nvSpPr>
          <p:spPr>
            <a:xfrm>
              <a:off x="1833878" y="101133"/>
              <a:ext cx="7075103" cy="400110"/>
            </a:xfrm>
            <a:prstGeom prst="rect">
              <a:avLst/>
            </a:prstGeom>
            <a:noFill/>
          </p:spPr>
          <p:txBody>
            <a:bodyPr wrap="square" rtlCol="0">
              <a:spAutoFit/>
            </a:bodyPr>
            <a:lstStyle/>
            <a:p>
              <a:r>
                <a:rPr lang="fr-FR" sz="2000" b="1" cap="small" dirty="0">
                  <a:solidFill>
                    <a:schemeClr val="bg1"/>
                  </a:solidFill>
                  <a:latin typeface="Corbel"/>
                  <a:cs typeface="Corbel"/>
                </a:rPr>
                <a:t>Les Univers Imaginaires </a:t>
              </a:r>
            </a:p>
          </p:txBody>
        </p:sp>
        <p:sp>
          <p:nvSpPr>
            <p:cNvPr id="20" name="ZoneTexte 19">
              <a:extLst>
                <a:ext uri="{FF2B5EF4-FFF2-40B4-BE49-F238E27FC236}">
                  <a16:creationId xmlns:a16="http://schemas.microsoft.com/office/drawing/2014/main" id="{B6B8C302-25DD-7980-F801-29547EBC8320}"/>
                </a:ext>
              </a:extLst>
            </p:cNvPr>
            <p:cNvSpPr txBox="1"/>
            <p:nvPr/>
          </p:nvSpPr>
          <p:spPr>
            <a:xfrm>
              <a:off x="2098731" y="516063"/>
              <a:ext cx="4320844" cy="416697"/>
            </a:xfrm>
            <a:prstGeom prst="rect">
              <a:avLst/>
            </a:prstGeom>
            <a:noFill/>
          </p:spPr>
          <p:txBody>
            <a:bodyPr wrap="square" rtlCol="0">
              <a:spAutoFit/>
            </a:bodyPr>
            <a:lstStyle/>
            <a:p>
              <a:pPr algn="just"/>
              <a:r>
                <a:rPr lang="fr-FR" sz="2000" b="1" dirty="0">
                  <a:solidFill>
                    <a:srgbClr val="A3C515"/>
                  </a:solidFill>
                  <a:effectLst/>
                  <a:latin typeface="Calibri" panose="020F0502020204030204" pitchFamily="34" charset="0"/>
                  <a:ea typeface="Times New Roman" panose="02020603050405020304" pitchFamily="18" charset="0"/>
                  <a:cs typeface="Times New Roman" panose="02020603050405020304" pitchFamily="18" charset="0"/>
                </a:rPr>
                <a:t>Bain de nature en Brocéliande</a:t>
              </a:r>
              <a:endParaRPr lang="fr-FR" sz="2000" dirty="0">
                <a:solidFill>
                  <a:srgbClr val="A3C515"/>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22" name="Groupe 21">
            <a:extLst>
              <a:ext uri="{FF2B5EF4-FFF2-40B4-BE49-F238E27FC236}">
                <a16:creationId xmlns:a16="http://schemas.microsoft.com/office/drawing/2014/main" id="{B6F79C06-67BD-9FFC-CE48-E73AE70AA6BD}"/>
              </a:ext>
            </a:extLst>
          </p:cNvPr>
          <p:cNvGrpSpPr/>
          <p:nvPr/>
        </p:nvGrpSpPr>
        <p:grpSpPr>
          <a:xfrm>
            <a:off x="305995" y="1487444"/>
            <a:ext cx="8593175" cy="4044187"/>
            <a:chOff x="-43549" y="1469293"/>
            <a:chExt cx="8593175" cy="4044187"/>
          </a:xfrm>
        </p:grpSpPr>
        <p:sp>
          <p:nvSpPr>
            <p:cNvPr id="4" name="ZoneTexte 3">
              <a:extLst>
                <a:ext uri="{FF2B5EF4-FFF2-40B4-BE49-F238E27FC236}">
                  <a16:creationId xmlns:a16="http://schemas.microsoft.com/office/drawing/2014/main" id="{2C83D1A8-A920-9DAD-9C15-2D83E4E12B83}"/>
                </a:ext>
              </a:extLst>
            </p:cNvPr>
            <p:cNvSpPr txBox="1"/>
            <p:nvPr/>
          </p:nvSpPr>
          <p:spPr>
            <a:xfrm>
              <a:off x="-43548" y="2466492"/>
              <a:ext cx="1899321" cy="3046988"/>
            </a:xfrm>
            <a:prstGeom prst="rect">
              <a:avLst/>
            </a:prstGeom>
            <a:noFill/>
            <a:ln w="9525">
              <a:solidFill>
                <a:schemeClr val="tx1"/>
              </a:solidFill>
            </a:ln>
          </p:spPr>
          <p:txBody>
            <a:bodyPr wrap="square">
              <a:spAutoFit/>
            </a:bodyPr>
            <a:lstStyle/>
            <a:p>
              <a:pPr algn="just"/>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Invitation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Plongez au cœur de la nature enchanteresse de Brocéliande.  Eveillez vos sens sur les sentiers forestiers, enlacez ses arbres remarquables, goûtez le vertige de ses hauteurs vallonnées, pédalez le long de son canal, contemplez la beauté de ses lacs… La nature vous offre mille occasions de goûter à la sérénité, l’authenticité et la déconnexion.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92B5950A-DB07-9C5B-C92A-5178FE3612DE}"/>
                </a:ext>
              </a:extLst>
            </p:cNvPr>
            <p:cNvSpPr txBox="1"/>
            <p:nvPr/>
          </p:nvSpPr>
          <p:spPr>
            <a:xfrm>
              <a:off x="-43549" y="1469293"/>
              <a:ext cx="8593175" cy="339517"/>
            </a:xfrm>
            <a:prstGeom prst="rect">
              <a:avLst/>
            </a:prstGeom>
            <a:noFill/>
            <a:ln w="9525">
              <a:solidFill>
                <a:schemeClr val="tx1"/>
              </a:solidFill>
            </a:ln>
          </p:spPr>
          <p:txBody>
            <a:bodyPr wrap="square">
              <a:spAutoFit/>
            </a:bodyPr>
            <a:lstStyle/>
            <a:p>
              <a:pPr algn="just">
                <a:lnSpc>
                  <a:spcPct val="150000"/>
                </a:lnSpc>
              </a:pPr>
              <a:r>
                <a:rPr lang="fr-FR"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Carte postale de l’Univers présentant les sites et offres identifiées; Offres incarnant un ou plusieurs Univers (cette carte n’est pas figée). </a:t>
              </a:r>
              <a:endParaRPr lang="fr-FR" sz="1200" dirty="0">
                <a:solidFill>
                  <a:srgbClr val="595959"/>
                </a:solidFill>
                <a:latin typeface="Cambria" panose="02040503050406030204" pitchFamily="18" charset="0"/>
                <a:ea typeface="Times New Roman" panose="02020603050405020304" pitchFamily="18" charset="0"/>
                <a:cs typeface="Times New Roman" panose="02020603050405020304" pitchFamily="18" charset="0"/>
              </a:endParaRPr>
            </a:p>
          </p:txBody>
        </p:sp>
      </p:grpSp>
      <p:pic>
        <p:nvPicPr>
          <p:cNvPr id="6" name="Image 5">
            <a:extLst>
              <a:ext uri="{FF2B5EF4-FFF2-40B4-BE49-F238E27FC236}">
                <a16:creationId xmlns:a16="http://schemas.microsoft.com/office/drawing/2014/main" id="{226BB5B9-6A52-4920-BB04-17944774A1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74" t="3332" r="2543" b="3373"/>
          <a:stretch/>
        </p:blipFill>
        <p:spPr>
          <a:xfrm>
            <a:off x="2366683" y="2074096"/>
            <a:ext cx="6447242" cy="4488721"/>
          </a:xfrm>
          <a:prstGeom prst="rect">
            <a:avLst/>
          </a:prstGeom>
        </p:spPr>
      </p:pic>
    </p:spTree>
    <p:extLst>
      <p:ext uri="{BB962C8B-B14F-4D97-AF65-F5344CB8AC3E}">
        <p14:creationId xmlns:p14="http://schemas.microsoft.com/office/powerpoint/2010/main" val="28572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F257BF81-B64F-5429-3529-FE92F2B5F554}"/>
              </a:ext>
            </a:extLst>
          </p:cNvPr>
          <p:cNvGrpSpPr/>
          <p:nvPr/>
        </p:nvGrpSpPr>
        <p:grpSpPr>
          <a:xfrm>
            <a:off x="-647701" y="-564584"/>
            <a:ext cx="9791701" cy="1873432"/>
            <a:chOff x="-637891" y="-574148"/>
            <a:chExt cx="9791701" cy="1951099"/>
          </a:xfrm>
        </p:grpSpPr>
        <p:sp>
          <p:nvSpPr>
            <p:cNvPr id="12" name="Ellipse 11">
              <a:extLst>
                <a:ext uri="{FF2B5EF4-FFF2-40B4-BE49-F238E27FC236}">
                  <a16:creationId xmlns:a16="http://schemas.microsoft.com/office/drawing/2014/main" id="{395F9236-D89F-2B3C-CFED-0C24ACFC6F1F}"/>
                </a:ext>
              </a:extLst>
            </p:cNvPr>
            <p:cNvSpPr/>
            <p:nvPr/>
          </p:nvSpPr>
          <p:spPr>
            <a:xfrm rot="3462462">
              <a:off x="-572030" y="-499255"/>
              <a:ext cx="1511333" cy="1505543"/>
            </a:xfrm>
            <a:prstGeom prst="ellipse">
              <a:avLst/>
            </a:prstGeom>
            <a:gradFill flip="none" rotWithShape="1">
              <a:gsLst>
                <a:gs pos="32000">
                  <a:srgbClr val="746F6B"/>
                </a:gs>
                <a:gs pos="99000">
                  <a:srgbClr val="D3CBB4">
                    <a:alpha val="7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a:extLst>
                <a:ext uri="{FF2B5EF4-FFF2-40B4-BE49-F238E27FC236}">
                  <a16:creationId xmlns:a16="http://schemas.microsoft.com/office/drawing/2014/main" id="{1E82A72E-9FF9-960C-541C-82E136FA65D0}"/>
                </a:ext>
              </a:extLst>
            </p:cNvPr>
            <p:cNvSpPr/>
            <p:nvPr/>
          </p:nvSpPr>
          <p:spPr>
            <a:xfrm>
              <a:off x="-14269" y="-7134"/>
              <a:ext cx="9168079" cy="1384085"/>
            </a:xfrm>
            <a:custGeom>
              <a:avLst/>
              <a:gdLst>
                <a:gd name="connsiteX0" fmla="*/ 984587 w 9168079"/>
                <a:gd name="connsiteY0" fmla="*/ 0 h 1384085"/>
                <a:gd name="connsiteX1" fmla="*/ 9160945 w 9168079"/>
                <a:gd name="connsiteY1" fmla="*/ 7134 h 1384085"/>
                <a:gd name="connsiteX2" fmla="*/ 9168079 w 9168079"/>
                <a:gd name="connsiteY2" fmla="*/ 1355547 h 1384085"/>
                <a:gd name="connsiteX3" fmla="*/ 0 w 9168079"/>
                <a:gd name="connsiteY3" fmla="*/ 1384085 h 1384085"/>
                <a:gd name="connsiteX4" fmla="*/ 7134 w 9168079"/>
                <a:gd name="connsiteY4" fmla="*/ 1063034 h 1384085"/>
                <a:gd name="connsiteX5" fmla="*/ 171232 w 9168079"/>
                <a:gd name="connsiteY5" fmla="*/ 1091572 h 1384085"/>
                <a:gd name="connsiteX6" fmla="*/ 420946 w 9168079"/>
                <a:gd name="connsiteY6" fmla="*/ 1055900 h 1384085"/>
                <a:gd name="connsiteX7" fmla="*/ 642122 w 9168079"/>
                <a:gd name="connsiteY7" fmla="*/ 970286 h 1384085"/>
                <a:gd name="connsiteX8" fmla="*/ 849028 w 9168079"/>
                <a:gd name="connsiteY8" fmla="*/ 770521 h 1384085"/>
                <a:gd name="connsiteX9" fmla="*/ 970318 w 9168079"/>
                <a:gd name="connsiteY9" fmla="*/ 549353 h 1384085"/>
                <a:gd name="connsiteX10" fmla="*/ 1027395 w 9168079"/>
                <a:gd name="connsiteY10" fmla="*/ 249706 h 1384085"/>
                <a:gd name="connsiteX11" fmla="*/ 984587 w 9168079"/>
                <a:gd name="connsiteY11" fmla="*/ 0 h 13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8079" h="1384085">
                  <a:moveTo>
                    <a:pt x="984587" y="0"/>
                  </a:moveTo>
                  <a:lnTo>
                    <a:pt x="9160945" y="7134"/>
                  </a:lnTo>
                  <a:lnTo>
                    <a:pt x="9168079" y="1355547"/>
                  </a:lnTo>
                  <a:lnTo>
                    <a:pt x="0" y="1384085"/>
                  </a:lnTo>
                  <a:lnTo>
                    <a:pt x="7134" y="1063034"/>
                  </a:lnTo>
                  <a:lnTo>
                    <a:pt x="171232" y="1091572"/>
                  </a:lnTo>
                  <a:lnTo>
                    <a:pt x="420946" y="1055900"/>
                  </a:lnTo>
                  <a:lnTo>
                    <a:pt x="642122" y="970286"/>
                  </a:lnTo>
                  <a:lnTo>
                    <a:pt x="849028" y="770521"/>
                  </a:lnTo>
                  <a:lnTo>
                    <a:pt x="970318" y="549353"/>
                  </a:lnTo>
                  <a:lnTo>
                    <a:pt x="1027395" y="249706"/>
                  </a:lnTo>
                  <a:lnTo>
                    <a:pt x="984587" y="0"/>
                  </a:lnTo>
                  <a:close/>
                </a:path>
              </a:pathLst>
            </a:custGeom>
            <a:solidFill>
              <a:srgbClr val="746F6B"/>
            </a:solidFill>
            <a:ln>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067FF990-BE52-3642-DE4B-A6F64021C58A}"/>
                </a:ext>
              </a:extLst>
            </p:cNvPr>
            <p:cNvSpPr/>
            <p:nvPr/>
          </p:nvSpPr>
          <p:spPr>
            <a:xfrm rot="3462462">
              <a:off x="-643264" y="-568775"/>
              <a:ext cx="1655332" cy="1644586"/>
            </a:xfrm>
            <a:prstGeom prst="ellipse">
              <a:avLst/>
            </a:prstGeom>
            <a:noFill/>
            <a:ln w="28575" cmpd="sng">
              <a:solidFill>
                <a:srgbClr val="746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Coeur 16">
              <a:extLst>
                <a:ext uri="{FF2B5EF4-FFF2-40B4-BE49-F238E27FC236}">
                  <a16:creationId xmlns:a16="http://schemas.microsoft.com/office/drawing/2014/main" id="{1101BD89-9DCB-303F-94F3-C788B7D7FC6B}"/>
                </a:ext>
              </a:extLst>
            </p:cNvPr>
            <p:cNvSpPr/>
            <p:nvPr/>
          </p:nvSpPr>
          <p:spPr>
            <a:xfrm rot="13086751">
              <a:off x="123710" y="443724"/>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Coeur 17">
              <a:extLst>
                <a:ext uri="{FF2B5EF4-FFF2-40B4-BE49-F238E27FC236}">
                  <a16:creationId xmlns:a16="http://schemas.microsoft.com/office/drawing/2014/main" id="{A6D74DBA-ED0E-5691-3ABC-5C490AEA9F2F}"/>
                </a:ext>
              </a:extLst>
            </p:cNvPr>
            <p:cNvSpPr/>
            <p:nvPr/>
          </p:nvSpPr>
          <p:spPr>
            <a:xfrm rot="7955480">
              <a:off x="426053" y="405242"/>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Coeur 18">
              <a:extLst>
                <a:ext uri="{FF2B5EF4-FFF2-40B4-BE49-F238E27FC236}">
                  <a16:creationId xmlns:a16="http://schemas.microsoft.com/office/drawing/2014/main" id="{EC685C35-A5E9-3FE7-F6AC-84BD39DE0622}"/>
                </a:ext>
              </a:extLst>
            </p:cNvPr>
            <p:cNvSpPr/>
            <p:nvPr/>
          </p:nvSpPr>
          <p:spPr>
            <a:xfrm rot="18811332">
              <a:off x="89309" y="130819"/>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 name="Coeur 19">
              <a:extLst>
                <a:ext uri="{FF2B5EF4-FFF2-40B4-BE49-F238E27FC236}">
                  <a16:creationId xmlns:a16="http://schemas.microsoft.com/office/drawing/2014/main" id="{7ACDEDEC-219E-E659-5BDC-2E082B51FBFB}"/>
                </a:ext>
              </a:extLst>
            </p:cNvPr>
            <p:cNvSpPr/>
            <p:nvPr/>
          </p:nvSpPr>
          <p:spPr>
            <a:xfrm rot="2712500">
              <a:off x="395119" y="100441"/>
              <a:ext cx="324000" cy="324000"/>
            </a:xfrm>
            <a:prstGeom prst="hear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ZoneTexte 18">
              <a:extLst>
                <a:ext uri="{FF2B5EF4-FFF2-40B4-BE49-F238E27FC236}">
                  <a16:creationId xmlns:a16="http://schemas.microsoft.com/office/drawing/2014/main" id="{C5344E9B-BCFF-87E5-568E-A262FAD9780E}"/>
                </a:ext>
              </a:extLst>
            </p:cNvPr>
            <p:cNvSpPr txBox="1"/>
            <p:nvPr/>
          </p:nvSpPr>
          <p:spPr>
            <a:xfrm>
              <a:off x="1833878" y="101133"/>
              <a:ext cx="7075103" cy="400110"/>
            </a:xfrm>
            <a:prstGeom prst="rect">
              <a:avLst/>
            </a:prstGeom>
            <a:noFill/>
          </p:spPr>
          <p:txBody>
            <a:bodyPr wrap="square" rtlCol="0">
              <a:spAutoFit/>
            </a:bodyPr>
            <a:lstStyle/>
            <a:p>
              <a:r>
                <a:rPr lang="fr-FR" sz="2000" b="1" cap="small" dirty="0">
                  <a:solidFill>
                    <a:schemeClr val="bg1"/>
                  </a:solidFill>
                  <a:latin typeface="Corbel"/>
                  <a:cs typeface="Corbel"/>
                </a:rPr>
                <a:t>Les Univers Imaginaires </a:t>
              </a:r>
            </a:p>
          </p:txBody>
        </p:sp>
        <p:sp>
          <p:nvSpPr>
            <p:cNvPr id="20" name="ZoneTexte 19">
              <a:extLst>
                <a:ext uri="{FF2B5EF4-FFF2-40B4-BE49-F238E27FC236}">
                  <a16:creationId xmlns:a16="http://schemas.microsoft.com/office/drawing/2014/main" id="{B6B8C302-25DD-7980-F801-29547EBC8320}"/>
                </a:ext>
              </a:extLst>
            </p:cNvPr>
            <p:cNvSpPr txBox="1"/>
            <p:nvPr/>
          </p:nvSpPr>
          <p:spPr>
            <a:xfrm>
              <a:off x="2098731" y="516063"/>
              <a:ext cx="4320844" cy="384643"/>
            </a:xfrm>
            <a:prstGeom prst="rect">
              <a:avLst/>
            </a:prstGeom>
            <a:noFill/>
          </p:spPr>
          <p:txBody>
            <a:bodyPr wrap="square" rtlCol="0">
              <a:spAutoFit/>
            </a:bodyPr>
            <a:lstStyle/>
            <a:p>
              <a:pPr algn="just"/>
              <a:r>
                <a:rPr lang="fr-FR" sz="1800" b="1" dirty="0">
                  <a:solidFill>
                    <a:srgbClr val="5CA9C2"/>
                  </a:solidFill>
                  <a:effectLst/>
                  <a:latin typeface="Calibri" panose="020F0502020204030204" pitchFamily="34" charset="0"/>
                  <a:ea typeface="Times New Roman" panose="02020603050405020304" pitchFamily="18" charset="0"/>
                  <a:cs typeface="Times New Roman" panose="02020603050405020304" pitchFamily="18" charset="0"/>
                </a:rPr>
                <a:t>Contes et légendes en Brocéliande</a:t>
              </a:r>
              <a:endParaRPr lang="fr-FR" sz="1800" dirty="0">
                <a:solidFill>
                  <a:srgbClr val="5CA9C2"/>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22" name="Groupe 21">
            <a:extLst>
              <a:ext uri="{FF2B5EF4-FFF2-40B4-BE49-F238E27FC236}">
                <a16:creationId xmlns:a16="http://schemas.microsoft.com/office/drawing/2014/main" id="{B6F79C06-67BD-9FFC-CE48-E73AE70AA6BD}"/>
              </a:ext>
            </a:extLst>
          </p:cNvPr>
          <p:cNvGrpSpPr/>
          <p:nvPr/>
        </p:nvGrpSpPr>
        <p:grpSpPr>
          <a:xfrm>
            <a:off x="425693" y="1601888"/>
            <a:ext cx="8268534" cy="4552794"/>
            <a:chOff x="116542" y="1583737"/>
            <a:chExt cx="8268534" cy="4552794"/>
          </a:xfrm>
        </p:grpSpPr>
        <p:sp>
          <p:nvSpPr>
            <p:cNvPr id="4" name="ZoneTexte 3">
              <a:extLst>
                <a:ext uri="{FF2B5EF4-FFF2-40B4-BE49-F238E27FC236}">
                  <a16:creationId xmlns:a16="http://schemas.microsoft.com/office/drawing/2014/main" id="{2C83D1A8-A920-9DAD-9C15-2D83E4E12B83}"/>
                </a:ext>
              </a:extLst>
            </p:cNvPr>
            <p:cNvSpPr txBox="1"/>
            <p:nvPr/>
          </p:nvSpPr>
          <p:spPr>
            <a:xfrm>
              <a:off x="116542" y="1583737"/>
              <a:ext cx="8268534" cy="461665"/>
            </a:xfrm>
            <a:prstGeom prst="rect">
              <a:avLst/>
            </a:prstGeom>
            <a:noFill/>
            <a:ln w="9525">
              <a:solidFill>
                <a:schemeClr val="tx1"/>
              </a:solidFill>
            </a:ln>
          </p:spPr>
          <p:txBody>
            <a:bodyPr wrap="square">
              <a:spAutoFit/>
            </a:bodyPr>
            <a:lstStyle/>
            <a:p>
              <a:pPr algn="just"/>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Cet Univers est une invitation à découvrir les </a:t>
              </a: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contes et légendes de Brocéliande</a:t>
              </a: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Il offre une découverte des légendes arthuriennes mais aussi des contes locaux, nombreux par ailleurs. Il a vocation à plonger les visiteurs dans leur imaginaire.</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07069537-1935-2E50-96DE-B6895FA82DDC}"/>
                </a:ext>
              </a:extLst>
            </p:cNvPr>
            <p:cNvSpPr txBox="1"/>
            <p:nvPr/>
          </p:nvSpPr>
          <p:spPr>
            <a:xfrm>
              <a:off x="116542" y="2227770"/>
              <a:ext cx="4308232" cy="3430980"/>
            </a:xfrm>
            <a:prstGeom prst="rect">
              <a:avLst/>
            </a:prstGeom>
            <a:noFill/>
            <a:ln w="9525">
              <a:solidFill>
                <a:schemeClr val="tx1"/>
              </a:solidFill>
            </a:ln>
          </p:spPr>
          <p:txBody>
            <a:bodyPr wrap="square" numCol="2">
              <a:spAutoFit/>
            </a:bodyPr>
            <a:lstStyle/>
            <a:p>
              <a:pPr algn="just"/>
              <a:r>
                <a:rPr lang="fr-FR" sz="11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offres concernées :</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tabLst>
                  <a:tab pos="457200" algn="l"/>
                </a:tabLst>
              </a:pPr>
              <a:r>
                <a:rPr lang="fr-FR" sz="11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sites de visite </a:t>
              </a:r>
              <a:endParaRPr lang="fr-FR" sz="11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sites naturels et lieux de visite associés à la légende arthurienne</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lieux de visite associés à des légendes locales</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tabLst>
                  <a:tab pos="457200" algn="l"/>
                </a:tabLst>
              </a:pPr>
              <a:r>
                <a:rPr lang="fr-FR" sz="11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activités</a:t>
              </a:r>
              <a:endParaRPr lang="fr-FR" sz="11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sorties contées « Contes et Légendes » (à pied, en vélo électrique…)</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animations du centre arthurien</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tabLst>
                  <a:tab pos="457200" algn="l"/>
                </a:tabLst>
              </a:pPr>
              <a:r>
                <a:rPr lang="fr-FR" sz="11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évènements</a:t>
              </a:r>
              <a:endParaRPr lang="fr-FR" sz="11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festivals autour du conte : Badlagoule…</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tabLst>
                  <a:tab pos="457200" algn="l"/>
                </a:tabLst>
              </a:pPr>
              <a:r>
                <a:rPr lang="fr-FR" sz="11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L'immatériel</a:t>
              </a: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personnages des légendes arthuriennes : Arthur, Merlin, Viviane…</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personnages des contes et légendes locaux : les fées, les korrigans, la Bête de la </a:t>
              </a:r>
              <a:r>
                <a:rPr lang="fr-FR" sz="1100" dirty="0" err="1">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Lohière</a:t>
              </a:r>
              <a:r>
                <a:rPr lang="fr-FR" sz="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l'oie de Montfort, la truie de Montfort…</a:t>
              </a:r>
              <a:endParaRPr lang="fr-FR" sz="11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180975" lvl="0">
                <a:tabLst>
                  <a:tab pos="457200" algn="l"/>
                </a:tabLst>
              </a:pPr>
              <a:r>
                <a:rPr lang="fr-FR" sz="11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restaurants et hébergements thématisés</a:t>
              </a:r>
              <a:endParaRPr lang="fr-FR" sz="1100" b="1"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92B5950A-DB07-9C5B-C92A-5178FE3612DE}"/>
                </a:ext>
              </a:extLst>
            </p:cNvPr>
            <p:cNvSpPr txBox="1"/>
            <p:nvPr/>
          </p:nvSpPr>
          <p:spPr>
            <a:xfrm>
              <a:off x="4572001" y="2227769"/>
              <a:ext cx="3813075" cy="3908762"/>
            </a:xfrm>
            <a:prstGeom prst="rect">
              <a:avLst/>
            </a:prstGeom>
            <a:noFill/>
            <a:ln w="9525">
              <a:solidFill>
                <a:schemeClr val="tx1"/>
              </a:solidFill>
            </a:ln>
          </p:spPr>
          <p:txBody>
            <a:bodyPr wrap="square">
              <a:spAutoFit/>
            </a:bodyPr>
            <a:lstStyle/>
            <a:p>
              <a:pPr algn="just">
                <a:spcAft>
                  <a:spcPts val="600"/>
                </a:spcAf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clientèles cibles particulièrement atteintes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tribus en vacances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Elles seront preneuses d’expériences actives en contact avec la nature (vélo, VTT, nautisme, baignade…)</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amateurs de week-end au vert</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 temps d’une escapade, cette clientèle recherche la déconnexion avec le rythme urbain, une parenthèse de nature et apprécie particulièrement les espaces préservés, hors des sentiers battus.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passionnés de légendes arthuriennes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La découverte des légendes arthuriennes est la première motivation de cette clientèle. Elle apprécie les offres de médiation originales, telles que les balades contées et les animations fantastiques</a:t>
              </a:r>
              <a:r>
                <a:rPr lang="fr-FR" sz="12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groupes organisés</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Les activités liées à la nature sont particulièrement recherchées par cette clientèle. Les clubs sportifs (randonnée, vélo) sont sensibles aux espaces naturels d’exception et services adaptés à l’accueil des groupes. </a:t>
              </a:r>
              <a:endParaRPr lang="fr-FR" sz="1200" dirty="0">
                <a:solidFill>
                  <a:srgbClr val="595959"/>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5951376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330</TotalTime>
  <Words>1797</Words>
  <Application>Microsoft Office PowerPoint</Application>
  <PresentationFormat>Affichage à l'écran (4:3)</PresentationFormat>
  <Paragraphs>146</Paragraphs>
  <Slides>10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Arial</vt:lpstr>
      <vt:lpstr>Calibri</vt:lpstr>
      <vt:lpstr>Calibri Light</vt:lpstr>
      <vt:lpstr>Cambria</vt:lpstr>
      <vt:lpstr>Corbel</vt:lpstr>
      <vt:lpstr>Philosopher</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Loïc PRual</dc:creator>
  <cp:lastModifiedBy>Loïc PRual</cp:lastModifiedBy>
  <cp:revision>5</cp:revision>
  <dcterms:created xsi:type="dcterms:W3CDTF">2023-12-08T11:04:34Z</dcterms:created>
  <dcterms:modified xsi:type="dcterms:W3CDTF">2023-12-14T14:27:32Z</dcterms:modified>
</cp:coreProperties>
</file>